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15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iuiTS+DYBECVR8gOEj4UyLEQQA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A73E7F2-D0D3-4192-9F88-2F989DAF4D91}">
  <a:tblStyle styleId="{8A73E7F2-D0D3-4192-9F88-2F989DAF4D9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2DDC619-2214-42B5-BFC8-676F45AD2E1C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5"/>
  </p:normalViewPr>
  <p:slideViewPr>
    <p:cSldViewPr snapToGrid="0">
      <p:cViewPr varScale="1">
        <p:scale>
          <a:sx n="90" d="100"/>
          <a:sy n="90" d="100"/>
        </p:scale>
        <p:origin x="232" y="640"/>
      </p:cViewPr>
      <p:guideLst>
        <p:guide orient="horz" pos="4315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5064359654947083"/>
          <c:y val="0.9423550029415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UA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Аркуш1!$A$2:$A$11</c:f>
              <c:strCache>
                <c:ptCount val="10"/>
                <c:pt idx="0">
                  <c:v>Нормальна анатомія</c:v>
                </c:pt>
                <c:pt idx="1">
                  <c:v>Англійська мова професійного спрямування</c:v>
                </c:pt>
                <c:pt idx="2">
                  <c:v>Біохімія</c:v>
                </c:pt>
                <c:pt idx="3">
                  <c:v>Фізіологія</c:v>
                </c:pt>
                <c:pt idx="4">
                  <c:v>Гістологія</c:v>
                </c:pt>
                <c:pt idx="5">
                  <c:v>Патологічна фізіологія</c:v>
                </c:pt>
                <c:pt idx="6">
                  <c:v>Мікробіологія</c:v>
                </c:pt>
                <c:pt idx="7">
                  <c:v>Фармакологія</c:v>
                </c:pt>
                <c:pt idx="8">
                  <c:v>Патологічна анатомія</c:v>
                </c:pt>
                <c:pt idx="9">
                  <c:v>Біологія</c:v>
                </c:pt>
              </c:strCache>
            </c:strRef>
          </c:cat>
          <c:val>
            <c:numRef>
              <c:f>Аркуш1!$B$2:$B$11</c:f>
              <c:numCache>
                <c:formatCode>0.0</c:formatCode>
                <c:ptCount val="10"/>
                <c:pt idx="0">
                  <c:v>36.5</c:v>
                </c:pt>
                <c:pt idx="1">
                  <c:v>38</c:v>
                </c:pt>
                <c:pt idx="2">
                  <c:v>41.7</c:v>
                </c:pt>
                <c:pt idx="3">
                  <c:v>43.7</c:v>
                </c:pt>
                <c:pt idx="4">
                  <c:v>44.5</c:v>
                </c:pt>
                <c:pt idx="5">
                  <c:v>46.5</c:v>
                </c:pt>
                <c:pt idx="6">
                  <c:v>50</c:v>
                </c:pt>
                <c:pt idx="7">
                  <c:v>53.6</c:v>
                </c:pt>
                <c:pt idx="8">
                  <c:v>58.2</c:v>
                </c:pt>
                <c:pt idx="9">
                  <c:v>61.8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42-49A0-9129-84A906420C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01743136"/>
        <c:axId val="1801736480"/>
      </c:barChart>
      <c:catAx>
        <c:axId val="1801743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801736480"/>
        <c:crosses val="autoZero"/>
        <c:auto val="1"/>
        <c:lblAlgn val="ctr"/>
        <c:lblOffset val="100"/>
        <c:noMultiLvlLbl val="0"/>
      </c:catAx>
      <c:valAx>
        <c:axId val="1801736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801743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9108551534803249"/>
          <c:y val="0.94016375291652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UA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Аркуш2!$B$1</c:f>
              <c:strCache>
                <c:ptCount val="1"/>
                <c:pt idx="0">
                  <c:v>(%)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Аркуш2!$A$2:$A$11</c:f>
              <c:strCache>
                <c:ptCount val="10"/>
                <c:pt idx="0">
                  <c:v>Англійська мова професійного спрямування</c:v>
                </c:pt>
                <c:pt idx="1">
                  <c:v>Фізіологія</c:v>
                </c:pt>
                <c:pt idx="2">
                  <c:v>Патологічна анатомія</c:v>
                </c:pt>
                <c:pt idx="3">
                  <c:v>Нормальна анатомія</c:v>
                </c:pt>
                <c:pt idx="4">
                  <c:v>Патологічна фізіологія</c:v>
                </c:pt>
                <c:pt idx="5">
                  <c:v>Біохімія</c:v>
                </c:pt>
                <c:pt idx="6">
                  <c:v>Мікробіологія</c:v>
                </c:pt>
                <c:pt idx="7">
                  <c:v>Гістологія</c:v>
                </c:pt>
                <c:pt idx="8">
                  <c:v>Біологія</c:v>
                </c:pt>
                <c:pt idx="9">
                  <c:v>Фармакологія</c:v>
                </c:pt>
              </c:strCache>
            </c:strRef>
          </c:cat>
          <c:val>
            <c:numRef>
              <c:f>Аркуш2!$B$2:$B$11</c:f>
              <c:numCache>
                <c:formatCode>0.0</c:formatCode>
                <c:ptCount val="10"/>
                <c:pt idx="0">
                  <c:v>50</c:v>
                </c:pt>
                <c:pt idx="1">
                  <c:v>59.1</c:v>
                </c:pt>
                <c:pt idx="2">
                  <c:v>59.3</c:v>
                </c:pt>
                <c:pt idx="3">
                  <c:v>60</c:v>
                </c:pt>
                <c:pt idx="4">
                  <c:v>61.8</c:v>
                </c:pt>
                <c:pt idx="5">
                  <c:v>63.2</c:v>
                </c:pt>
                <c:pt idx="6">
                  <c:v>64.5</c:v>
                </c:pt>
                <c:pt idx="7">
                  <c:v>67.599999999999994</c:v>
                </c:pt>
                <c:pt idx="8">
                  <c:v>68</c:v>
                </c:pt>
                <c:pt idx="9">
                  <c:v>69.5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69-432C-A22D-4D57360DF1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26792048"/>
        <c:axId val="1726800784"/>
      </c:barChart>
      <c:catAx>
        <c:axId val="172679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726800784"/>
        <c:crosses val="autoZero"/>
        <c:auto val="1"/>
        <c:lblAlgn val="ctr"/>
        <c:lblOffset val="100"/>
        <c:noMultiLvlLbl val="0"/>
      </c:catAx>
      <c:valAx>
        <c:axId val="1726800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72679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8694629776069663"/>
          <c:y val="0.937451322742712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UA"/>
        </a:p>
      </c:txPr>
    </c:title>
    <c:autoTitleDeleted val="0"/>
    <c:plotArea>
      <c:layout>
        <c:manualLayout>
          <c:layoutTarget val="inner"/>
          <c:xMode val="edge"/>
          <c:yMode val="edge"/>
          <c:x val="0.53140447061281482"/>
          <c:y val="7.8948912369576407E-2"/>
          <c:w val="0.43679667377332176"/>
          <c:h val="0.85817224973134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Аркуш3!$B$1</c:f>
              <c:strCache>
                <c:ptCount val="1"/>
                <c:pt idx="0">
                  <c:v> (%)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Аркуш3!$A$2:$A$13</c:f>
              <c:strCache>
                <c:ptCount val="12"/>
                <c:pt idx="0">
                  <c:v>Удосконалення зань з фізіології та біологічної хімії</c:v>
                </c:pt>
                <c:pt idx="1">
                  <c:v>Удосконалення знань з анатомії та гістології</c:v>
                </c:pt>
                <c:pt idx="2">
                  <c:v>Англійська мова професійного спрямування</c:v>
                </c:pt>
                <c:pt idx="3">
                  <c:v>Біологія</c:v>
                </c:pt>
                <c:pt idx="4">
                  <c:v>Гістологія</c:v>
                </c:pt>
                <c:pt idx="5">
                  <c:v>Анатомія</c:v>
                </c:pt>
                <c:pt idx="6">
                  <c:v>Мікробіологія</c:v>
                </c:pt>
                <c:pt idx="7">
                  <c:v>Біохімія</c:v>
                </c:pt>
                <c:pt idx="8">
                  <c:v>Фізіологія</c:v>
                </c:pt>
                <c:pt idx="9">
                  <c:v>Патологічна фізіологія</c:v>
                </c:pt>
                <c:pt idx="10">
                  <c:v>Патологічна анатомія</c:v>
                </c:pt>
                <c:pt idx="11">
                  <c:v>Фармакологія</c:v>
                </c:pt>
              </c:strCache>
            </c:strRef>
          </c:cat>
          <c:val>
            <c:numRef>
              <c:f>Аркуш3!$B$2:$B$13</c:f>
              <c:numCache>
                <c:formatCode>0.0</c:formatCode>
                <c:ptCount val="12"/>
                <c:pt idx="0">
                  <c:v>37.200000000000003</c:v>
                </c:pt>
                <c:pt idx="1">
                  <c:v>43.1</c:v>
                </c:pt>
                <c:pt idx="2">
                  <c:v>44</c:v>
                </c:pt>
                <c:pt idx="3">
                  <c:v>46.4</c:v>
                </c:pt>
                <c:pt idx="4">
                  <c:v>54.8</c:v>
                </c:pt>
                <c:pt idx="5">
                  <c:v>60.8</c:v>
                </c:pt>
                <c:pt idx="6">
                  <c:v>62.7</c:v>
                </c:pt>
                <c:pt idx="7">
                  <c:v>68.3</c:v>
                </c:pt>
                <c:pt idx="8">
                  <c:v>70.7</c:v>
                </c:pt>
                <c:pt idx="9">
                  <c:v>74.7</c:v>
                </c:pt>
                <c:pt idx="10">
                  <c:v>75.599999999999994</c:v>
                </c:pt>
                <c:pt idx="11">
                  <c:v>82.4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54-44C7-94B4-DC1BA4622B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98603520"/>
        <c:axId val="1798606848"/>
      </c:barChart>
      <c:catAx>
        <c:axId val="1798603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798606848"/>
        <c:crosses val="autoZero"/>
        <c:auto val="1"/>
        <c:lblAlgn val="ctr"/>
        <c:lblOffset val="100"/>
        <c:noMultiLvlLbl val="0"/>
      </c:catAx>
      <c:valAx>
        <c:axId val="17986068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798603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6134166809750567"/>
          <c:y val="0.936348295157874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UA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Аркуш2!$B$1</c:f>
              <c:strCache>
                <c:ptCount val="1"/>
                <c:pt idx="0">
                  <c:v>(%)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Аркуш2!$A$2:$A$11</c:f>
              <c:strCache>
                <c:ptCount val="10"/>
                <c:pt idx="0">
                  <c:v>Біологія</c:v>
                </c:pt>
                <c:pt idx="1">
                  <c:v>Патологічна анатомія</c:v>
                </c:pt>
                <c:pt idx="2">
                  <c:v>Мікробіологія</c:v>
                </c:pt>
                <c:pt idx="3">
                  <c:v>Фармакологія</c:v>
                </c:pt>
                <c:pt idx="4">
                  <c:v>Біохімія</c:v>
                </c:pt>
                <c:pt idx="5">
                  <c:v>Фізіологія</c:v>
                </c:pt>
                <c:pt idx="6">
                  <c:v>Гістологія</c:v>
                </c:pt>
                <c:pt idx="7">
                  <c:v>Патологічна фізіологія</c:v>
                </c:pt>
                <c:pt idx="8">
                  <c:v>Англійська мова професійного спрямування</c:v>
                </c:pt>
                <c:pt idx="9">
                  <c:v>Анатомія</c:v>
                </c:pt>
              </c:strCache>
            </c:strRef>
          </c:cat>
          <c:val>
            <c:numRef>
              <c:f>Аркуш2!$B$2:$B$11</c:f>
              <c:numCache>
                <c:formatCode>0.0</c:formatCode>
                <c:ptCount val="10"/>
                <c:pt idx="0">
                  <c:v>51</c:v>
                </c:pt>
                <c:pt idx="1">
                  <c:v>52</c:v>
                </c:pt>
                <c:pt idx="2">
                  <c:v>55</c:v>
                </c:pt>
                <c:pt idx="3">
                  <c:v>61</c:v>
                </c:pt>
                <c:pt idx="4">
                  <c:v>63</c:v>
                </c:pt>
                <c:pt idx="5">
                  <c:v>65</c:v>
                </c:pt>
                <c:pt idx="6">
                  <c:v>69</c:v>
                </c:pt>
                <c:pt idx="7">
                  <c:v>75</c:v>
                </c:pt>
                <c:pt idx="8">
                  <c:v>75</c:v>
                </c:pt>
                <c:pt idx="9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2-4DEA-9CA3-274C4518BB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01729408"/>
        <c:axId val="1801726080"/>
      </c:barChart>
      <c:catAx>
        <c:axId val="1801729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801726080"/>
        <c:crosses val="autoZero"/>
        <c:auto val="1"/>
        <c:lblAlgn val="ctr"/>
        <c:lblOffset val="100"/>
        <c:noMultiLvlLbl val="0"/>
      </c:catAx>
      <c:valAx>
        <c:axId val="1801726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80172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000" dirty="0"/>
              <a:t>%</a:t>
            </a:r>
          </a:p>
        </c:rich>
      </c:tx>
      <c:layout>
        <c:manualLayout>
          <c:xMode val="edge"/>
          <c:yMode val="edge"/>
          <c:x val="7.9339368050216404E-3"/>
          <c:y val="0.509124550796595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U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Аркуш4!$A$3</c:f>
              <c:strCache>
                <c:ptCount val="1"/>
                <c:pt idx="0">
                  <c:v>Перший етап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Аркуш4!$B$1:$M$2</c:f>
              <c:multiLvlStrCache>
                <c:ptCount val="12"/>
                <c:lvl>
                  <c:pt idx="0">
                    <c:v>Анатомія</c:v>
                  </c:pt>
                  <c:pt idx="1">
                    <c:v>Біологія</c:v>
                  </c:pt>
                  <c:pt idx="2">
                    <c:v>Біохімія</c:v>
                  </c:pt>
                  <c:pt idx="3">
                    <c:v>Гістологія</c:v>
                  </c:pt>
                  <c:pt idx="4">
                    <c:v>Мікробіологія</c:v>
                  </c:pt>
                  <c:pt idx="5">
                    <c:v>Патологічна анатомія</c:v>
                  </c:pt>
                  <c:pt idx="6">
                    <c:v>Патологічна фізіологія</c:v>
                  </c:pt>
                  <c:pt idx="7">
                    <c:v>Фармакологія</c:v>
                  </c:pt>
                  <c:pt idx="8">
                    <c:v>Фізіологія</c:v>
                  </c:pt>
                  <c:pt idx="9">
                    <c:v>Удосконалення знань з анатомії та гістології</c:v>
                  </c:pt>
                  <c:pt idx="10">
                    <c:v>Удосконалення знань з фізіології та біологічної хімії</c:v>
                  </c:pt>
                  <c:pt idx="11">
                    <c:v>Англійська мова професійного спрямування</c:v>
                  </c:pt>
                </c:lvl>
                <c:lvl>
                  <c:pt idx="0">
                    <c:v>ДИСЦИПЛІНИ</c:v>
                  </c:pt>
                </c:lvl>
              </c:multiLvlStrCache>
            </c:multiLvlStrRef>
          </c:cat>
          <c:val>
            <c:numRef>
              <c:f>Аркуш4!$B$3:$M$3</c:f>
              <c:numCache>
                <c:formatCode>0.0</c:formatCode>
                <c:ptCount val="12"/>
                <c:pt idx="0">
                  <c:v>36.5</c:v>
                </c:pt>
                <c:pt idx="1">
                  <c:v>61.8</c:v>
                </c:pt>
                <c:pt idx="2">
                  <c:v>41.7</c:v>
                </c:pt>
                <c:pt idx="3">
                  <c:v>44.5</c:v>
                </c:pt>
                <c:pt idx="4">
                  <c:v>50</c:v>
                </c:pt>
                <c:pt idx="5">
                  <c:v>58.2</c:v>
                </c:pt>
                <c:pt idx="6">
                  <c:v>46.5</c:v>
                </c:pt>
                <c:pt idx="7">
                  <c:v>53.6</c:v>
                </c:pt>
                <c:pt idx="8">
                  <c:v>43.7</c:v>
                </c:pt>
                <c:pt idx="11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1-4FC0-849D-CD32F39C52BE}"/>
            </c:ext>
          </c:extLst>
        </c:ser>
        <c:ser>
          <c:idx val="1"/>
          <c:order val="1"/>
          <c:tx>
            <c:strRef>
              <c:f>Аркуш4!$A$4</c:f>
              <c:strCache>
                <c:ptCount val="1"/>
                <c:pt idx="0">
                  <c:v>Повторне складання першого етапу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0"/>
                  <c:y val="-2.194502374123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671-4FC0-849D-CD32F39C52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Аркуш4!$B$1:$M$2</c:f>
              <c:multiLvlStrCache>
                <c:ptCount val="12"/>
                <c:lvl>
                  <c:pt idx="0">
                    <c:v>Анатомія</c:v>
                  </c:pt>
                  <c:pt idx="1">
                    <c:v>Біологія</c:v>
                  </c:pt>
                  <c:pt idx="2">
                    <c:v>Біохімія</c:v>
                  </c:pt>
                  <c:pt idx="3">
                    <c:v>Гістологія</c:v>
                  </c:pt>
                  <c:pt idx="4">
                    <c:v>Мікробіологія</c:v>
                  </c:pt>
                  <c:pt idx="5">
                    <c:v>Патологічна анатомія</c:v>
                  </c:pt>
                  <c:pt idx="6">
                    <c:v>Патологічна фізіологія</c:v>
                  </c:pt>
                  <c:pt idx="7">
                    <c:v>Фармакологія</c:v>
                  </c:pt>
                  <c:pt idx="8">
                    <c:v>Фізіологія</c:v>
                  </c:pt>
                  <c:pt idx="9">
                    <c:v>Удосконалення знань з анатомії та гістології</c:v>
                  </c:pt>
                  <c:pt idx="10">
                    <c:v>Удосконалення знань з фізіології та біологічної хімії</c:v>
                  </c:pt>
                  <c:pt idx="11">
                    <c:v>Англійська мова професійного спрямування</c:v>
                  </c:pt>
                </c:lvl>
                <c:lvl>
                  <c:pt idx="0">
                    <c:v>ДИСЦИПЛІНИ</c:v>
                  </c:pt>
                </c:lvl>
              </c:multiLvlStrCache>
            </c:multiLvlStrRef>
          </c:cat>
          <c:val>
            <c:numRef>
              <c:f>Аркуш4!$B$4:$M$4</c:f>
              <c:numCache>
                <c:formatCode>0.0</c:formatCode>
                <c:ptCount val="12"/>
                <c:pt idx="0">
                  <c:v>60</c:v>
                </c:pt>
                <c:pt idx="1">
                  <c:v>68</c:v>
                </c:pt>
                <c:pt idx="2">
                  <c:v>63.2</c:v>
                </c:pt>
                <c:pt idx="3">
                  <c:v>67.599999999999994</c:v>
                </c:pt>
                <c:pt idx="4">
                  <c:v>64.5</c:v>
                </c:pt>
                <c:pt idx="5">
                  <c:v>59.3</c:v>
                </c:pt>
                <c:pt idx="6">
                  <c:v>61.8</c:v>
                </c:pt>
                <c:pt idx="7">
                  <c:v>69.5</c:v>
                </c:pt>
                <c:pt idx="8">
                  <c:v>59.1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71-4FC0-849D-CD32F39C52BE}"/>
            </c:ext>
          </c:extLst>
        </c:ser>
        <c:ser>
          <c:idx val="2"/>
          <c:order val="2"/>
          <c:tx>
            <c:strRef>
              <c:f>Аркуш4!$A$5</c:f>
              <c:strCache>
                <c:ptCount val="1"/>
                <c:pt idx="0">
                  <c:v>Станом на 03.10.2023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9750521367109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71-4FC0-849D-CD32F39C52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Аркуш4!$B$1:$M$2</c:f>
              <c:multiLvlStrCache>
                <c:ptCount val="12"/>
                <c:lvl>
                  <c:pt idx="0">
                    <c:v>Анатомія</c:v>
                  </c:pt>
                  <c:pt idx="1">
                    <c:v>Біологія</c:v>
                  </c:pt>
                  <c:pt idx="2">
                    <c:v>Біохімія</c:v>
                  </c:pt>
                  <c:pt idx="3">
                    <c:v>Гістологія</c:v>
                  </c:pt>
                  <c:pt idx="4">
                    <c:v>Мікробіологія</c:v>
                  </c:pt>
                  <c:pt idx="5">
                    <c:v>Патологічна анатомія</c:v>
                  </c:pt>
                  <c:pt idx="6">
                    <c:v>Патологічна фізіологія</c:v>
                  </c:pt>
                  <c:pt idx="7">
                    <c:v>Фармакологія</c:v>
                  </c:pt>
                  <c:pt idx="8">
                    <c:v>Фізіологія</c:v>
                  </c:pt>
                  <c:pt idx="9">
                    <c:v>Удосконалення знань з анатомії та гістології</c:v>
                  </c:pt>
                  <c:pt idx="10">
                    <c:v>Удосконалення знань з фізіології та біологічної хімії</c:v>
                  </c:pt>
                  <c:pt idx="11">
                    <c:v>Англійська мова професійного спрямування</c:v>
                  </c:pt>
                </c:lvl>
                <c:lvl>
                  <c:pt idx="0">
                    <c:v>ДИСЦИПЛІНИ</c:v>
                  </c:pt>
                </c:lvl>
              </c:multiLvlStrCache>
            </c:multiLvlStrRef>
          </c:cat>
          <c:val>
            <c:numRef>
              <c:f>Аркуш4!$B$5:$M$5</c:f>
              <c:numCache>
                <c:formatCode>0.0</c:formatCode>
                <c:ptCount val="12"/>
                <c:pt idx="0">
                  <c:v>60.8</c:v>
                </c:pt>
                <c:pt idx="1">
                  <c:v>46.4</c:v>
                </c:pt>
                <c:pt idx="2">
                  <c:v>68.3</c:v>
                </c:pt>
                <c:pt idx="3">
                  <c:v>54.8</c:v>
                </c:pt>
                <c:pt idx="4">
                  <c:v>62.7</c:v>
                </c:pt>
                <c:pt idx="5">
                  <c:v>75.599999999999994</c:v>
                </c:pt>
                <c:pt idx="6">
                  <c:v>74.7</c:v>
                </c:pt>
                <c:pt idx="7">
                  <c:v>82.4</c:v>
                </c:pt>
                <c:pt idx="8">
                  <c:v>70.7</c:v>
                </c:pt>
                <c:pt idx="9">
                  <c:v>43.1</c:v>
                </c:pt>
                <c:pt idx="10">
                  <c:v>37.200000000000003</c:v>
                </c:pt>
                <c:pt idx="11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71-4FC0-849D-CD32F39C52BE}"/>
            </c:ext>
          </c:extLst>
        </c:ser>
        <c:ser>
          <c:idx val="3"/>
          <c:order val="3"/>
          <c:tx>
            <c:strRef>
              <c:f>Аркуш4!$A$6</c:f>
              <c:strCache>
                <c:ptCount val="1"/>
                <c:pt idx="0">
                  <c:v>Результат успішності за 2022-2023 р.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7030A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Аркуш4!$B$1:$M$2</c:f>
              <c:multiLvlStrCache>
                <c:ptCount val="12"/>
                <c:lvl>
                  <c:pt idx="0">
                    <c:v>Анатомія</c:v>
                  </c:pt>
                  <c:pt idx="1">
                    <c:v>Біологія</c:v>
                  </c:pt>
                  <c:pt idx="2">
                    <c:v>Біохімія</c:v>
                  </c:pt>
                  <c:pt idx="3">
                    <c:v>Гістологія</c:v>
                  </c:pt>
                  <c:pt idx="4">
                    <c:v>Мікробіологія</c:v>
                  </c:pt>
                  <c:pt idx="5">
                    <c:v>Патологічна анатомія</c:v>
                  </c:pt>
                  <c:pt idx="6">
                    <c:v>Патологічна фізіологія</c:v>
                  </c:pt>
                  <c:pt idx="7">
                    <c:v>Фармакологія</c:v>
                  </c:pt>
                  <c:pt idx="8">
                    <c:v>Фізіологія</c:v>
                  </c:pt>
                  <c:pt idx="9">
                    <c:v>Удосконалення знань з анатомії та гістології</c:v>
                  </c:pt>
                  <c:pt idx="10">
                    <c:v>Удосконалення знань з фізіології та біологічної хімії</c:v>
                  </c:pt>
                  <c:pt idx="11">
                    <c:v>Англійська мова професійного спрямування</c:v>
                  </c:pt>
                </c:lvl>
                <c:lvl>
                  <c:pt idx="0">
                    <c:v>ДИСЦИПЛІНИ</c:v>
                  </c:pt>
                </c:lvl>
              </c:multiLvlStrCache>
            </c:multiLvlStrRef>
          </c:cat>
          <c:val>
            <c:numRef>
              <c:f>Аркуш4!$B$6:$M$6</c:f>
              <c:numCache>
                <c:formatCode>0.0</c:formatCode>
                <c:ptCount val="12"/>
                <c:pt idx="0">
                  <c:v>77</c:v>
                </c:pt>
                <c:pt idx="1">
                  <c:v>51</c:v>
                </c:pt>
                <c:pt idx="2">
                  <c:v>63</c:v>
                </c:pt>
                <c:pt idx="3">
                  <c:v>69</c:v>
                </c:pt>
                <c:pt idx="4">
                  <c:v>55</c:v>
                </c:pt>
                <c:pt idx="5">
                  <c:v>52</c:v>
                </c:pt>
                <c:pt idx="6">
                  <c:v>75</c:v>
                </c:pt>
                <c:pt idx="7">
                  <c:v>61</c:v>
                </c:pt>
                <c:pt idx="8">
                  <c:v>65</c:v>
                </c:pt>
                <c:pt idx="1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71-4FC0-849D-CD32F39C52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3573440"/>
        <c:axId val="1733574272"/>
      </c:barChart>
      <c:catAx>
        <c:axId val="1733573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733574272"/>
        <c:crosses val="autoZero"/>
        <c:auto val="1"/>
        <c:lblAlgn val="ctr"/>
        <c:lblOffset val="100"/>
        <c:noMultiLvlLbl val="0"/>
      </c:catAx>
      <c:valAx>
        <c:axId val="1733574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UA"/>
          </a:p>
        </c:txPr>
        <c:crossAx val="173357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9979461963648514E-2"/>
          <c:y val="0.94479271369917239"/>
          <c:w val="0.93572157517572629"/>
          <c:h val="4.20402720560880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 b="1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ий слайд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вертикальни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ий заголовок і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та вміст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розділу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’єкти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рівняння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Лише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міст і підпис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і підпис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414840" y="578233"/>
            <a:ext cx="9096000" cy="48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k-UA" sz="3200" b="1" noProof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k-UA" sz="3200" b="1" noProof="1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noProof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Порівняльний аналіз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noProof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р</a:t>
            </a:r>
            <a:r>
              <a:rPr lang="uk-UA" sz="3200" b="1" i="0" u="none" strike="noStrike" cap="none" noProof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езультат</a:t>
            </a:r>
            <a:r>
              <a:rPr lang="uk-UA" sz="3200" b="1" noProof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ів</a:t>
            </a:r>
            <a:r>
              <a:rPr lang="uk-UA" sz="3200" b="1" i="0" u="none" strike="noStrike" cap="none" noProof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складання ЄДКІ</a:t>
            </a:r>
            <a:r>
              <a:rPr lang="uk-UA" sz="3200" b="1" noProof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предметних результатів успішності за 2022/2023 н.р.</a:t>
            </a:r>
            <a:endParaRPr lang="uk-UA" noProof="1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noProof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Спеціальність: 222 “Медицина”</a:t>
            </a:r>
          </a:p>
        </p:txBody>
      </p:sp>
      <p:pic>
        <p:nvPicPr>
          <p:cNvPr id="85" name="Google Shape;85;p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9105" y="0"/>
            <a:ext cx="2129479" cy="17388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Google Shape;90;p2"/>
          <p:cNvGraphicFramePr/>
          <p:nvPr>
            <p:extLst>
              <p:ext uri="{D42A27DB-BD31-4B8C-83A1-F6EECF244321}">
                <p14:modId xmlns:p14="http://schemas.microsoft.com/office/powerpoint/2010/main" val="838858931"/>
              </p:ext>
            </p:extLst>
          </p:nvPr>
        </p:nvGraphicFramePr>
        <p:xfrm>
          <a:off x="595968" y="1150613"/>
          <a:ext cx="3424250" cy="5108550"/>
        </p:xfrm>
        <a:graphic>
          <a:graphicData uri="http://schemas.openxmlformats.org/drawingml/2006/table">
            <a:tbl>
              <a:tblPr firstRow="1" bandRow="1">
                <a:noFill/>
                <a:tableStyleId>{8A73E7F2-D0D3-4192-9F88-2F989DAF4D91}</a:tableStyleId>
              </a:tblPr>
              <a:tblGrid>
                <a:gridCol w="220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2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7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uk-UA" sz="1200" b="1" u="none" strike="noStrike" cap="non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Дисципліни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uk-UA" sz="1200" b="1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Середній результат по групі  (%)</a:t>
                      </a:r>
                      <a:endParaRPr sz="1200" b="1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0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Біологія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61,8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анатомія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58,2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Фармакологія</a:t>
                      </a:r>
                      <a:endParaRPr sz="1200" b="1" i="0" u="none" strike="noStrik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53,6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9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Мікробіологія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50,0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фізіологія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46,5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Гістологія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44,5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99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Фізіологія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43,7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Біохімія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41,7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4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Англійська мова професійного спрямування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38,0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4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Нормальна анатомія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36,5</a:t>
                      </a:r>
                      <a:endParaRPr sz="1200" b="1" i="0" u="none" strike="noStrik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1" name="Google Shape;91;p2"/>
          <p:cNvSpPr txBox="1"/>
          <p:nvPr/>
        </p:nvSpPr>
        <p:spPr>
          <a:xfrm>
            <a:off x="138113" y="179388"/>
            <a:ext cx="11812587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Arial"/>
              <a:buNone/>
            </a:pPr>
            <a:r>
              <a:rPr lang="uk-UA" sz="20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 складання першого етапу ЄДКІ: інтегрований тестовий іспит «Крок 1»</a:t>
            </a:r>
            <a:endParaRPr/>
          </a:p>
        </p:txBody>
      </p:sp>
      <p:graphicFrame>
        <p:nvGraphicFramePr>
          <p:cNvPr id="92" name="Google Shape;92;p2"/>
          <p:cNvGraphicFramePr/>
          <p:nvPr/>
        </p:nvGraphicFramePr>
        <p:xfrm>
          <a:off x="4199022" y="844968"/>
          <a:ext cx="7608804" cy="5471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3" name="Google Shape;93;p2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29105" y="0"/>
            <a:ext cx="1454921" cy="12741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Google Shape;98;p3"/>
          <p:cNvGraphicFramePr/>
          <p:nvPr>
            <p:extLst>
              <p:ext uri="{D42A27DB-BD31-4B8C-83A1-F6EECF244321}">
                <p14:modId xmlns:p14="http://schemas.microsoft.com/office/powerpoint/2010/main" val="3969674242"/>
              </p:ext>
            </p:extLst>
          </p:nvPr>
        </p:nvGraphicFramePr>
        <p:xfrm>
          <a:off x="627347" y="1201738"/>
          <a:ext cx="3103550" cy="5260900"/>
        </p:xfrm>
        <a:graphic>
          <a:graphicData uri="http://schemas.openxmlformats.org/drawingml/2006/table">
            <a:tbl>
              <a:tblPr>
                <a:noFill/>
                <a:tableStyleId>{F2DDC619-2214-42B5-BFC8-676F45AD2E1C}</a:tableStyleId>
              </a:tblPr>
              <a:tblGrid>
                <a:gridCol w="1955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7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6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Дисципліни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Середній результат по групі (%)</a:t>
                      </a:r>
                      <a:endParaRPr dirty="0"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3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Фармакологія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69,5</a:t>
                      </a:r>
                      <a:endParaRPr/>
                    </a:p>
                  </a:txBody>
                  <a:tcPr marL="6250" marR="6250" marT="6250" marB="0" anchor="b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Біологія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68,0</a:t>
                      </a:r>
                      <a:endParaRPr/>
                    </a:p>
                  </a:txBody>
                  <a:tcPr marL="6250" marR="6250" marT="6250" marB="0" anchor="b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3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Гістологія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67,6</a:t>
                      </a:r>
                      <a:endParaRPr/>
                    </a:p>
                  </a:txBody>
                  <a:tcPr marL="6250" marR="6250" marT="6250" marB="0" anchor="b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3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Мікробіологія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64,5</a:t>
                      </a:r>
                      <a:endParaRPr/>
                    </a:p>
                  </a:txBody>
                  <a:tcPr marL="6250" marR="6250" marT="6250" marB="0" anchor="b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Біохімія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63,2</a:t>
                      </a:r>
                      <a:endParaRPr/>
                    </a:p>
                  </a:txBody>
                  <a:tcPr marL="6250" marR="6250" marT="6250" marB="0" anchor="b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6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фізіологія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61,8</a:t>
                      </a:r>
                      <a:endParaRPr/>
                    </a:p>
                  </a:txBody>
                  <a:tcPr marL="6250" marR="6250" marT="6250" marB="0" anchor="b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Нормальна анатомія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60,0</a:t>
                      </a:r>
                      <a:endParaRPr/>
                    </a:p>
                  </a:txBody>
                  <a:tcPr marL="6250" marR="6250" marT="6250" marB="0" anchor="b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6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анатомія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59,3</a:t>
                      </a:r>
                      <a:endParaRPr/>
                    </a:p>
                  </a:txBody>
                  <a:tcPr marL="6250" marR="6250" marT="6250" marB="0" anchor="b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Фізіологія</a:t>
                      </a:r>
                      <a:endParaRPr/>
                    </a:p>
                  </a:txBody>
                  <a:tcPr marL="6250" marR="6250" marT="62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59,1</a:t>
                      </a:r>
                      <a:endParaRPr/>
                    </a:p>
                  </a:txBody>
                  <a:tcPr marL="6250" marR="6250" marT="6250" marB="0" anchor="b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26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Англійська мова професійного спрямування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50,0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9" name="Google Shape;99;p3"/>
          <p:cNvSpPr txBox="1"/>
          <p:nvPr/>
        </p:nvSpPr>
        <p:spPr>
          <a:xfrm>
            <a:off x="233363" y="179388"/>
            <a:ext cx="117396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Arial"/>
              <a:buNone/>
            </a:pPr>
            <a:r>
              <a:rPr lang="uk-UA" sz="2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 </a:t>
            </a:r>
            <a:endParaRPr sz="20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Arial"/>
              <a:buNone/>
            </a:pPr>
            <a:r>
              <a:rPr lang="uk-UA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r>
              <a:rPr lang="uk-UA" sz="2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повторного складання першого етапу ЄДКІ:  інтегрований тестовий іспит "Крок 1"</a:t>
            </a:r>
            <a:endParaRPr dirty="0"/>
          </a:p>
        </p:txBody>
      </p:sp>
      <p:graphicFrame>
        <p:nvGraphicFramePr>
          <p:cNvPr id="100" name="Google Shape;100;p3"/>
          <p:cNvGraphicFramePr/>
          <p:nvPr/>
        </p:nvGraphicFramePr>
        <p:xfrm>
          <a:off x="3997994" y="798512"/>
          <a:ext cx="7974931" cy="5260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1" name="Google Shape;101;p3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30644" y="-1"/>
            <a:ext cx="1573303" cy="133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/>
        </p:nvSpPr>
        <p:spPr>
          <a:xfrm>
            <a:off x="350838" y="179388"/>
            <a:ext cx="11409362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Arial"/>
              <a:buNone/>
            </a:pPr>
            <a:r>
              <a:rPr lang="uk-UA" sz="20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 складання першого етапу ЄДКІ: інтегрований тестовий іспит «Крок 1»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Arial"/>
              <a:buNone/>
            </a:pPr>
            <a:r>
              <a:rPr lang="uk-UA" sz="20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станом 03.10.2023</a:t>
            </a:r>
            <a:endParaRPr/>
          </a:p>
        </p:txBody>
      </p:sp>
      <p:graphicFrame>
        <p:nvGraphicFramePr>
          <p:cNvPr id="107" name="Google Shape;107;p4"/>
          <p:cNvGraphicFramePr/>
          <p:nvPr>
            <p:extLst>
              <p:ext uri="{D42A27DB-BD31-4B8C-83A1-F6EECF244321}">
                <p14:modId xmlns:p14="http://schemas.microsoft.com/office/powerpoint/2010/main" val="2192316794"/>
              </p:ext>
            </p:extLst>
          </p:nvPr>
        </p:nvGraphicFramePr>
        <p:xfrm>
          <a:off x="350838" y="1012113"/>
          <a:ext cx="3340100" cy="5437225"/>
        </p:xfrm>
        <a:graphic>
          <a:graphicData uri="http://schemas.openxmlformats.org/drawingml/2006/table">
            <a:tbl>
              <a:tblPr>
                <a:noFill/>
                <a:tableStyleId>{8A73E7F2-D0D3-4192-9F88-2F989DAF4D91}</a:tableStyleId>
              </a:tblPr>
              <a:tblGrid>
                <a:gridCol w="2171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37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Дисципліни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Середній результат по групі (%)</a:t>
                      </a:r>
                      <a:endParaRPr sz="1200" b="1" i="0" u="none" strike="noStrik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3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Фармакологія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82,4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анатомія</a:t>
                      </a:r>
                      <a:endParaRPr/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75,6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3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фізіологія</a:t>
                      </a:r>
                      <a:endParaRPr/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74,7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3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Фізіологія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70,7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Біохімія</a:t>
                      </a:r>
                      <a:endParaRPr/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68,3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Мікробіологія</a:t>
                      </a:r>
                      <a:endParaRPr/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62,7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3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Анатомія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60,8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03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Гістологія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54,8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Біологія</a:t>
                      </a:r>
                      <a:endParaRPr/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46,4</a:t>
                      </a:r>
                      <a:endParaRPr sz="1200" b="1" i="0" u="none" strike="noStrik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2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Англійська мова професійного спрямування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44,0</a:t>
                      </a:r>
                      <a:endParaRPr/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125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Удосконалення знань з анатомії та гістології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43,1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86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Удосконалення зань з фізіології та біологічної хімії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37,2</a:t>
                      </a:r>
                      <a:endParaRPr sz="1200" b="1" i="0" u="none" strike="noStrik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108" name="Google Shape;108;p4"/>
          <p:cNvGraphicFramePr/>
          <p:nvPr/>
        </p:nvGraphicFramePr>
        <p:xfrm>
          <a:off x="3545613" y="1012138"/>
          <a:ext cx="8586900" cy="543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9" name="Google Shape;109;p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26597" y="0"/>
            <a:ext cx="1382478" cy="11392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/>
          <p:nvPr/>
        </p:nvSpPr>
        <p:spPr>
          <a:xfrm>
            <a:off x="350838" y="179388"/>
            <a:ext cx="1140936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Arial"/>
              <a:buNone/>
            </a:pPr>
            <a:r>
              <a:rPr lang="uk-UA" sz="20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 успішності за 2022 – 2023 р.</a:t>
            </a:r>
            <a:endParaRPr/>
          </a:p>
        </p:txBody>
      </p:sp>
      <p:graphicFrame>
        <p:nvGraphicFramePr>
          <p:cNvPr id="115" name="Google Shape;115;p5"/>
          <p:cNvGraphicFramePr/>
          <p:nvPr>
            <p:extLst>
              <p:ext uri="{D42A27DB-BD31-4B8C-83A1-F6EECF244321}">
                <p14:modId xmlns:p14="http://schemas.microsoft.com/office/powerpoint/2010/main" val="2610792138"/>
              </p:ext>
            </p:extLst>
          </p:nvPr>
        </p:nvGraphicFramePr>
        <p:xfrm>
          <a:off x="595968" y="1150613"/>
          <a:ext cx="3306775" cy="5474800"/>
        </p:xfrm>
        <a:graphic>
          <a:graphicData uri="http://schemas.openxmlformats.org/drawingml/2006/table">
            <a:tbl>
              <a:tblPr>
                <a:noFill/>
                <a:tableStyleId>{8A73E7F2-D0D3-4192-9F88-2F989DAF4D91}</a:tableStyleId>
              </a:tblPr>
              <a:tblGrid>
                <a:gridCol w="214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91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Дисципліни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Середній результат по групі (%)</a:t>
                      </a:r>
                      <a:endParaRPr sz="1200" b="1" i="0" u="none" strike="noStrik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7625" marR="7625" marT="76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Анатомія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77,0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фізіологія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75,0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5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Англійська мова професійного спрямування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75,0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4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Гістологія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69,0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Фізіологія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65,0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9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Біохімія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1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Фармакологія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92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Мікробіологія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55,0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7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анатомія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52,0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33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Біологія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51,0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16" name="Google Shape;116;p5"/>
          <p:cNvGraphicFramePr/>
          <p:nvPr/>
        </p:nvGraphicFramePr>
        <p:xfrm>
          <a:off x="4181474" y="803273"/>
          <a:ext cx="7874168" cy="5251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7" name="Google Shape;117;p5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29105" y="0"/>
            <a:ext cx="1619813" cy="133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/>
          <p:nvPr/>
        </p:nvSpPr>
        <p:spPr>
          <a:xfrm>
            <a:off x="1792706" y="317880"/>
            <a:ext cx="9553074" cy="33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Результати складання  ЄДКІ: інтегрований тестовий іспит «Крок 1» 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dirty="0"/>
          </a:p>
        </p:txBody>
      </p:sp>
      <p:graphicFrame>
        <p:nvGraphicFramePr>
          <p:cNvPr id="123" name="Google Shape;123;p6"/>
          <p:cNvGraphicFramePr/>
          <p:nvPr>
            <p:extLst>
              <p:ext uri="{D42A27DB-BD31-4B8C-83A1-F6EECF244321}">
                <p14:modId xmlns:p14="http://schemas.microsoft.com/office/powerpoint/2010/main" val="1590081538"/>
              </p:ext>
            </p:extLst>
          </p:nvPr>
        </p:nvGraphicFramePr>
        <p:xfrm>
          <a:off x="468313" y="1155405"/>
          <a:ext cx="11407775" cy="4547190"/>
        </p:xfrm>
        <a:graphic>
          <a:graphicData uri="http://schemas.openxmlformats.org/drawingml/2006/table">
            <a:tbl>
              <a:tblPr firstRow="1" bandRow="1">
                <a:noFill/>
                <a:tableStyleId>{8A73E7F2-D0D3-4192-9F88-2F989DAF4D91}</a:tableStyleId>
              </a:tblPr>
              <a:tblGrid>
                <a:gridCol w="123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3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4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1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0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7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9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655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6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246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0945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1384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617900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Times New Roman"/>
                        <a:buNone/>
                      </a:pPr>
                      <a:r>
                        <a:rPr lang="uk-UA" sz="14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Етапи складання іспитів</a:t>
                      </a:r>
                      <a:endParaRPr sz="14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uk-UA" sz="16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ДИСЦИПЛІНИ</a:t>
                      </a:r>
                      <a:endParaRPr sz="16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1250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Анатомія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Біологія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Біохімія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Гістологія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Мікробіологія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анатомія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Патологічна фізіологія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Фармакологія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Фізіологія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Удосконалення знань з анатомії та гістології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000" b="1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Удосконалення знань з фізіології та біологічної хімії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Times New Roman"/>
                        <a:buNone/>
                      </a:pPr>
                      <a:r>
                        <a:rPr lang="uk-UA" sz="1000" b="1" i="0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Англійська мова професійного спрямування</a:t>
                      </a: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 i="0" u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950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b="1" i="0" u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%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F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Перший етап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36,5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61,8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41,7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44,5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50,0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58,2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46,5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53,6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43,7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38,0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8D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1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Повторне складання першого етапу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60,0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68,0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63,2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67,6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64,5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59,3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61,8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69,5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59,1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1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Станом на 03.10.2023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60,8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46,4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68,3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54,8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62,7</a:t>
                      </a:r>
                      <a:endParaRPr sz="1200" b="1" i="0" u="none" strike="noStrik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75,6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74,7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82,4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70,7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43,1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37,2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Результат успішності за 2022-2023 р.</a:t>
                      </a: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77,0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51,0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1" i="0" u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69,0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55,0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52,0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1" i="0" u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75,0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200" b="1" i="0" u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61,0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1" i="0" u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65,0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1" i="0" u="none" strike="noStrike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75,0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i="0" u="none" strike="noStrike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D5F3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24" name="Google Shape;124;p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9105" y="0"/>
            <a:ext cx="1469911" cy="13491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/>
          <p:nvPr/>
        </p:nvSpPr>
        <p:spPr>
          <a:xfrm>
            <a:off x="468313" y="169863"/>
            <a:ext cx="11557000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Результати п</a:t>
            </a:r>
            <a:r>
              <a:rPr lang="uk-UA" sz="20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орівняльн</a:t>
            </a:r>
            <a:r>
              <a:rPr lang="uk-UA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ого</a:t>
            </a:r>
            <a:r>
              <a:rPr lang="uk-UA" sz="18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аналізу  </a:t>
            </a:r>
            <a:endParaRPr dirty="0"/>
          </a:p>
        </p:txBody>
      </p:sp>
      <p:graphicFrame>
        <p:nvGraphicFramePr>
          <p:cNvPr id="130" name="Google Shape;130;p7"/>
          <p:cNvGraphicFramePr/>
          <p:nvPr/>
        </p:nvGraphicFramePr>
        <p:xfrm>
          <a:off x="264695" y="782053"/>
          <a:ext cx="11760618" cy="5787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31" name="Google Shape;131;p7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29105" y="0"/>
            <a:ext cx="1349990" cy="119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332</Words>
  <Application>Microsoft Macintosh PowerPoint</Application>
  <PresentationFormat>Широкоэкранный</PresentationFormat>
  <Paragraphs>185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Пользователь</dc:creator>
  <cp:lastModifiedBy>Microsoft Office User</cp:lastModifiedBy>
  <cp:revision>7</cp:revision>
  <dcterms:created xsi:type="dcterms:W3CDTF">2023-10-03T11:00:37Z</dcterms:created>
  <dcterms:modified xsi:type="dcterms:W3CDTF">2024-08-30T12:28:36Z</dcterms:modified>
</cp:coreProperties>
</file>