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94" r:id="rId2"/>
    <p:sldId id="324" r:id="rId3"/>
    <p:sldId id="325" r:id="rId4"/>
    <p:sldId id="326" r:id="rId5"/>
    <p:sldId id="327" r:id="rId6"/>
    <p:sldId id="328" r:id="rId7"/>
    <p:sldId id="330" r:id="rId8"/>
    <p:sldId id="331" r:id="rId9"/>
    <p:sldId id="332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ahoma" panose="020B0604030504040204" pitchFamily="3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80" userDrawn="1">
          <p15:clr>
            <a:srgbClr val="A4A3A4"/>
          </p15:clr>
        </p15:guide>
        <p15:guide id="2" pos="115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6B3A"/>
    <a:srgbClr val="2D3A7B"/>
    <a:srgbClr val="282D8C"/>
    <a:srgbClr val="E2E7EB"/>
    <a:srgbClr val="24287E"/>
    <a:srgbClr val="2C3198"/>
    <a:srgbClr val="2D329B"/>
    <a:srgbClr val="3B4C9F"/>
    <a:srgbClr val="2631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Помірний стиль 1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ітлий стиль 3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ітли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4" autoAdjust="0"/>
    <p:restoredTop sz="92160" autoAdjust="0"/>
  </p:normalViewPr>
  <p:slideViewPr>
    <p:cSldViewPr>
      <p:cViewPr varScale="1">
        <p:scale>
          <a:sx n="61" d="100"/>
          <a:sy n="61" d="100"/>
        </p:scale>
        <p:origin x="248" y="552"/>
      </p:cViewPr>
      <p:guideLst>
        <p:guide orient="horz" pos="6480"/>
        <p:guide pos="11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uk-UA" sz="1600" b="1" i="0" u="none" strike="noStrike" baseline="0" dirty="0">
                <a:effectLst/>
              </a:rPr>
              <a:t>Показники успішності здобувачів</a:t>
            </a:r>
            <a:endParaRPr lang="uk-UA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UA"/>
        </a:p>
      </c:txPr>
    </c:title>
    <c:autoTitleDeleted val="0"/>
    <c:plotArea>
      <c:layout>
        <c:manualLayout>
          <c:layoutTarget val="inner"/>
          <c:xMode val="edge"/>
          <c:yMode val="edge"/>
          <c:x val="9.3547365857618303E-2"/>
          <c:y val="0.18676597567039968"/>
          <c:w val="0.88673931866764077"/>
          <c:h val="0.46268797196782552"/>
        </c:manualLayout>
      </c:layout>
      <c:lineChart>
        <c:grouping val="standard"/>
        <c:varyColors val="0"/>
        <c:ser>
          <c:idx val="0"/>
          <c:order val="0"/>
          <c:tx>
            <c:strRef>
              <c:f>'Загальні показники (2)'!$J$3:$J$5</c:f>
              <c:strCache>
                <c:ptCount val="3"/>
                <c:pt idx="0">
                  <c:v>Загальний показник успішності, %</c:v>
                </c:pt>
                <c:pt idx="1">
                  <c:v>120-200</c:v>
                </c:pt>
                <c:pt idx="2">
                  <c:v>(A-E)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8575">
                <a:solidFill>
                  <a:schemeClr val="accent1"/>
                </a:solidFill>
              </a:ln>
              <a:effectLst/>
            </c:spPr>
          </c:marker>
          <c:dLbls>
            <c:spPr>
              <a:solidFill>
                <a:srgbClr val="4F81BD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'Загальні показники (2)'!$A$6:$A$11</c:f>
              <c:strCache>
                <c:ptCount val="6"/>
                <c:pt idx="0">
                  <c:v>І</c:v>
                </c:pt>
                <c:pt idx="1">
                  <c:v>ІІ </c:v>
                </c:pt>
                <c:pt idx="2">
                  <c:v>ІІІ</c:v>
                </c:pt>
                <c:pt idx="3">
                  <c:v>IV</c:v>
                </c:pt>
                <c:pt idx="4">
                  <c:v>V</c:v>
                </c:pt>
                <c:pt idx="5">
                  <c:v>VI </c:v>
                </c:pt>
              </c:strCache>
            </c:strRef>
          </c:cat>
          <c:val>
            <c:numRef>
              <c:f>'Загальні показники (2)'!$J$6:$J$11</c:f>
              <c:numCache>
                <c:formatCode>0</c:formatCode>
                <c:ptCount val="6"/>
                <c:pt idx="0">
                  <c:v>76.136363636363654</c:v>
                </c:pt>
                <c:pt idx="1">
                  <c:v>75.661872003335418</c:v>
                </c:pt>
                <c:pt idx="2">
                  <c:v>45.378151260504204</c:v>
                </c:pt>
                <c:pt idx="3">
                  <c:v>57.777777777777771</c:v>
                </c:pt>
                <c:pt idx="4">
                  <c:v>84.271284271284259</c:v>
                </c:pt>
                <c:pt idx="5">
                  <c:v>81.538461538461547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91-47CE-B42C-58A7E07D12DC}"/>
            </c:ext>
          </c:extLst>
        </c:ser>
        <c:ser>
          <c:idx val="1"/>
          <c:order val="1"/>
          <c:tx>
            <c:strRef>
              <c:f>'Загальні показники (2)'!$K$3:$K$5</c:f>
              <c:strCache>
                <c:ptCount val="3"/>
                <c:pt idx="0">
                  <c:v>Якісний показник успішності, %</c:v>
                </c:pt>
                <c:pt idx="1">
                  <c:v>150-200</c:v>
                </c:pt>
                <c:pt idx="2">
                  <c:v>(A-C)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28575">
                <a:solidFill>
                  <a:schemeClr val="accent2"/>
                </a:solidFill>
              </a:ln>
              <a:effectLst/>
            </c:spPr>
          </c:marker>
          <c:dLbls>
            <c:spPr>
              <a:solidFill>
                <a:srgbClr val="F79646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UA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'Загальні показники (2)'!$A$6:$A$11</c:f>
              <c:strCache>
                <c:ptCount val="6"/>
                <c:pt idx="0">
                  <c:v>І</c:v>
                </c:pt>
                <c:pt idx="1">
                  <c:v>ІІ </c:v>
                </c:pt>
                <c:pt idx="2">
                  <c:v>ІІІ</c:v>
                </c:pt>
                <c:pt idx="3">
                  <c:v>IV</c:v>
                </c:pt>
                <c:pt idx="4">
                  <c:v>V</c:v>
                </c:pt>
                <c:pt idx="5">
                  <c:v>VI </c:v>
                </c:pt>
              </c:strCache>
            </c:strRef>
          </c:cat>
          <c:val>
            <c:numRef>
              <c:f>'Загальні показники (2)'!$K$6:$K$11</c:f>
              <c:numCache>
                <c:formatCode>0</c:formatCode>
                <c:ptCount val="6"/>
                <c:pt idx="0">
                  <c:v>55.681818181818187</c:v>
                </c:pt>
                <c:pt idx="1">
                  <c:v>60.621221596831361</c:v>
                </c:pt>
                <c:pt idx="2">
                  <c:v>40.336134453781519</c:v>
                </c:pt>
                <c:pt idx="3">
                  <c:v>52.222222222222221</c:v>
                </c:pt>
                <c:pt idx="4">
                  <c:v>70.239538239538234</c:v>
                </c:pt>
                <c:pt idx="5">
                  <c:v>64.615384615384613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91-47CE-B42C-58A7E07D12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1735216"/>
        <c:axId val="1941731888"/>
      </c:lineChart>
      <c:catAx>
        <c:axId val="19417352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uk-UA" dirty="0"/>
                  <a:t>Курси</a:t>
                </a:r>
              </a:p>
            </c:rich>
          </c:tx>
          <c:layout>
            <c:manualLayout>
              <c:xMode val="edge"/>
              <c:yMode val="edge"/>
              <c:x val="0.46238718144102964"/>
              <c:y val="0.76313202157368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ru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UA"/>
          </a:p>
        </c:txPr>
        <c:crossAx val="1941731888"/>
        <c:crosses val="autoZero"/>
        <c:auto val="1"/>
        <c:lblAlgn val="ctr"/>
        <c:lblOffset val="100"/>
        <c:noMultiLvlLbl val="0"/>
      </c:catAx>
      <c:valAx>
        <c:axId val="1941731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uk-UA" dirty="0"/>
                  <a:t>%</a:t>
                </a:r>
              </a:p>
            </c:rich>
          </c:tx>
          <c:layout>
            <c:manualLayout>
              <c:xMode val="edge"/>
              <c:yMode val="edge"/>
              <c:x val="1.0198203317368832E-2"/>
              <c:y val="0.328766761175893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ru-UA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UA"/>
          </a:p>
        </c:txPr>
        <c:crossAx val="194173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UA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spc="0" baseline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uk-UA" sz="1800" b="1" i="0" baseline="0" dirty="0">
                <a:effectLst/>
              </a:rPr>
              <a:t>Показники успішності здобувачів</a:t>
            </a:r>
            <a:endParaRPr lang="ru-UA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/>
                </a:solidFill>
              </a:defRPr>
            </a:pPr>
            <a:endParaRPr lang="ru-UA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40" b="1" i="0" u="none" strike="noStrike" kern="1200" spc="0" baseline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866836498378883E-2"/>
          <c:y val="0.15395046347054722"/>
          <c:w val="0.94934884977613088"/>
          <c:h val="0.482613874215090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'1 курс (2)'!$C$67</c:f>
              <c:strCache>
                <c:ptCount val="1"/>
                <c:pt idx="0">
                  <c:v>Загальний показник успішності,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607843137254724E-3"/>
                  <c:y val="-1.8987341772151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B3-44BB-8650-845304BAA18D}"/>
                </c:ext>
              </c:extLst>
            </c:dLbl>
            <c:dLbl>
              <c:idx val="1"/>
              <c:layout>
                <c:manualLayout>
                  <c:x val="3.9215686274509803E-3"/>
                  <c:y val="-8.43881856540084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B3-44BB-8650-845304BAA18D}"/>
                </c:ext>
              </c:extLst>
            </c:dLbl>
            <c:dLbl>
              <c:idx val="2"/>
              <c:layout>
                <c:manualLayout>
                  <c:x val="4.9019607843136534E-3"/>
                  <c:y val="-8.43881856540084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B3-44BB-8650-845304BAA18D}"/>
                </c:ext>
              </c:extLst>
            </c:dLbl>
            <c:dLbl>
              <c:idx val="4"/>
              <c:layout>
                <c:manualLayout>
                  <c:x val="-7.1894594304112904E-17"/>
                  <c:y val="-1.0548523206751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FB3-44BB-8650-845304BAA18D}"/>
                </c:ext>
              </c:extLst>
            </c:dLbl>
            <c:dLbl>
              <c:idx val="5"/>
              <c:layout>
                <c:manualLayout>
                  <c:x val="0"/>
                  <c:y val="-1.0548523206751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FB3-44BB-8650-845304BAA18D}"/>
                </c:ext>
              </c:extLst>
            </c:dLbl>
            <c:dLbl>
              <c:idx val="6"/>
              <c:layout>
                <c:manualLayout>
                  <c:x val="0"/>
                  <c:y val="-2.320675105485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FB3-44BB-8650-845304BAA1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курс (2)'!$B$68:$B$75</c:f>
              <c:strCache>
                <c:ptCount val="8"/>
                <c:pt idx="0">
                  <c:v>Анатомія людини</c:v>
                </c:pt>
                <c:pt idx="1">
                  <c:v>Медична та біологічна фізика. Медична інформатика</c:v>
                </c:pt>
                <c:pt idx="2">
                  <c:v>Українська мова за професійним спрямуванням</c:v>
                </c:pt>
                <c:pt idx="3">
                  <c:v>Медична біологія</c:v>
                </c:pt>
                <c:pt idx="4">
                  <c:v>Латинська мова</c:v>
                </c:pt>
                <c:pt idx="5">
                  <c:v>Медична хімія</c:v>
                </c:pt>
                <c:pt idx="6">
                  <c:v>Англійська мова (за професійним спрямуванням)</c:v>
                </c:pt>
                <c:pt idx="7">
                  <c:v>Історія України з курсом історії медицини</c:v>
                </c:pt>
              </c:strCache>
            </c:strRef>
          </c:cat>
          <c:val>
            <c:numRef>
              <c:f>'1 курс (2)'!$C$68:$C$75</c:f>
              <c:numCache>
                <c:formatCode>0</c:formatCode>
                <c:ptCount val="8"/>
                <c:pt idx="0">
                  <c:v>99.999999999999986</c:v>
                </c:pt>
                <c:pt idx="1">
                  <c:v>84.848484848484844</c:v>
                </c:pt>
                <c:pt idx="2">
                  <c:v>81.818181818181827</c:v>
                </c:pt>
                <c:pt idx="3">
                  <c:v>81.818181818181813</c:v>
                </c:pt>
                <c:pt idx="4">
                  <c:v>75.757575757575751</c:v>
                </c:pt>
                <c:pt idx="5">
                  <c:v>69.696969696969688</c:v>
                </c:pt>
                <c:pt idx="6">
                  <c:v>66.666666666666671</c:v>
                </c:pt>
                <c:pt idx="7">
                  <c:v>48.484848484848484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B3-44BB-8650-845304BAA18D}"/>
            </c:ext>
          </c:extLst>
        </c:ser>
        <c:ser>
          <c:idx val="1"/>
          <c:order val="1"/>
          <c:tx>
            <c:strRef>
              <c:f>'1 курс (2)'!$D$67</c:f>
              <c:strCache>
                <c:ptCount val="1"/>
                <c:pt idx="0">
                  <c:v>Якісний показник успішності,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8235294117646884E-3"/>
                  <c:y val="-1.054852320675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B3-44BB-8650-845304BAA18D}"/>
                </c:ext>
              </c:extLst>
            </c:dLbl>
            <c:dLbl>
              <c:idx val="1"/>
              <c:layout>
                <c:manualLayout>
                  <c:x val="9.8039215686274508E-3"/>
                  <c:y val="-1.054852320675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B3-44BB-8650-845304BAA18D}"/>
                </c:ext>
              </c:extLst>
            </c:dLbl>
            <c:dLbl>
              <c:idx val="2"/>
              <c:layout>
                <c:manualLayout>
                  <c:x val="9.8039215686274508E-3"/>
                  <c:y val="-1.054852320675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B3-44BB-8650-845304BAA18D}"/>
                </c:ext>
              </c:extLst>
            </c:dLbl>
            <c:dLbl>
              <c:idx val="3"/>
              <c:layout>
                <c:manualLayout>
                  <c:x val="1.372549019607836E-2"/>
                  <c:y val="-1.2658227848101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FB3-44BB-8650-845304BAA18D}"/>
                </c:ext>
              </c:extLst>
            </c:dLbl>
            <c:dLbl>
              <c:idx val="4"/>
              <c:layout>
                <c:manualLayout>
                  <c:x val="-9.8039215686274508E-4"/>
                  <c:y val="-1.0548523206751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FB3-44BB-8650-845304BAA18D}"/>
                </c:ext>
              </c:extLst>
            </c:dLbl>
            <c:dLbl>
              <c:idx val="5"/>
              <c:layout>
                <c:manualLayout>
                  <c:x val="1.0784313725490196E-2"/>
                  <c:y val="-4.21940928270042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FB3-44BB-8650-845304BAA18D}"/>
                </c:ext>
              </c:extLst>
            </c:dLbl>
            <c:dLbl>
              <c:idx val="6"/>
              <c:layout>
                <c:manualLayout>
                  <c:x val="4.9019607843135814E-3"/>
                  <c:y val="-1.054852320675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FB3-44BB-8650-845304BAA18D}"/>
                </c:ext>
              </c:extLst>
            </c:dLbl>
            <c:dLbl>
              <c:idx val="7"/>
              <c:layout>
                <c:manualLayout>
                  <c:x val="1.7647058823529412E-2"/>
                  <c:y val="-1.8987341772151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B3-44BB-8650-845304BAA1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курс (2)'!$B$68:$B$75</c:f>
              <c:strCache>
                <c:ptCount val="8"/>
                <c:pt idx="0">
                  <c:v>Анатомія людини</c:v>
                </c:pt>
                <c:pt idx="1">
                  <c:v>Медична та біологічна фізика. Медична інформатика</c:v>
                </c:pt>
                <c:pt idx="2">
                  <c:v>Українська мова за професійним спрямуванням</c:v>
                </c:pt>
                <c:pt idx="3">
                  <c:v>Медична біологія</c:v>
                </c:pt>
                <c:pt idx="4">
                  <c:v>Латинська мова</c:v>
                </c:pt>
                <c:pt idx="5">
                  <c:v>Медична хімія</c:v>
                </c:pt>
                <c:pt idx="6">
                  <c:v>Англійська мова (за професійним спрямуванням)</c:v>
                </c:pt>
                <c:pt idx="7">
                  <c:v>Історія України з курсом історії медицини</c:v>
                </c:pt>
              </c:strCache>
            </c:strRef>
          </c:cat>
          <c:val>
            <c:numRef>
              <c:f>'1 курс (2)'!$D$68:$D$75</c:f>
              <c:numCache>
                <c:formatCode>0</c:formatCode>
                <c:ptCount val="8"/>
                <c:pt idx="0">
                  <c:v>72.72727272727272</c:v>
                </c:pt>
                <c:pt idx="1">
                  <c:v>66.666666666666657</c:v>
                </c:pt>
                <c:pt idx="2">
                  <c:v>66.666666666666671</c:v>
                </c:pt>
                <c:pt idx="3">
                  <c:v>54.545454545454547</c:v>
                </c:pt>
                <c:pt idx="4">
                  <c:v>69.696969696969688</c:v>
                </c:pt>
                <c:pt idx="5">
                  <c:v>24.242424242424242</c:v>
                </c:pt>
                <c:pt idx="6">
                  <c:v>60.606060606060609</c:v>
                </c:pt>
                <c:pt idx="7">
                  <c:v>30.303030303030305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B3-44BB-8650-845304BAA1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54467616"/>
        <c:axId val="1654470528"/>
        <c:axId val="0"/>
      </c:bar3DChart>
      <c:catAx>
        <c:axId val="165446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UA"/>
          </a:p>
        </c:txPr>
        <c:crossAx val="1654470528"/>
        <c:crosses val="autoZero"/>
        <c:auto val="1"/>
        <c:lblAlgn val="ctr"/>
        <c:lblOffset val="100"/>
        <c:noMultiLvlLbl val="0"/>
      </c:catAx>
      <c:valAx>
        <c:axId val="165447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UA"/>
          </a:p>
        </c:txPr>
        <c:crossAx val="1654467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UA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uk-UA" sz="1800" b="1" i="0" baseline="0" dirty="0">
                <a:effectLst/>
              </a:rPr>
              <a:t>Показники успішності здобувачів</a:t>
            </a:r>
            <a:endParaRPr lang="ru-UA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8534683164604425E-2"/>
          <c:y val="0.16868428378270897"/>
          <c:w val="0.95837007874015745"/>
          <c:h val="0.550598107054799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'2 курс (2)'!$C$31</c:f>
              <c:strCache>
                <c:ptCount val="1"/>
                <c:pt idx="0">
                  <c:v>Загальний показник успішності,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1825144699462845E-17"/>
                  <c:y val="-2.2727272727272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D2-4A2A-B80D-D24BB4596F42}"/>
                </c:ext>
              </c:extLst>
            </c:dLbl>
            <c:dLbl>
              <c:idx val="1"/>
              <c:layout>
                <c:manualLayout>
                  <c:x val="-3.5714285714285713E-3"/>
                  <c:y val="-1.76767676767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D2-4A2A-B80D-D24BB4596F42}"/>
                </c:ext>
              </c:extLst>
            </c:dLbl>
            <c:dLbl>
              <c:idx val="2"/>
              <c:layout>
                <c:manualLayout>
                  <c:x val="4.7619047619046747E-3"/>
                  <c:y val="-1.76767676767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D2-4A2A-B80D-D24BB4596F42}"/>
                </c:ext>
              </c:extLst>
            </c:dLbl>
            <c:dLbl>
              <c:idx val="3"/>
              <c:layout>
                <c:manualLayout>
                  <c:x val="5.9523809523809521E-3"/>
                  <c:y val="-1.5151515151515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D2-4A2A-B80D-D24BB4596F42}"/>
                </c:ext>
              </c:extLst>
            </c:dLbl>
            <c:dLbl>
              <c:idx val="4"/>
              <c:layout>
                <c:manualLayout>
                  <c:x val="9.5238095238095247E-3"/>
                  <c:y val="-1.7676767676767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CD2-4A2A-B80D-D24BB4596F42}"/>
                </c:ext>
              </c:extLst>
            </c:dLbl>
            <c:dLbl>
              <c:idx val="5"/>
              <c:layout>
                <c:manualLayout>
                  <c:x val="5.9523809523809521E-3"/>
                  <c:y val="-2.5252525252525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CD2-4A2A-B80D-D24BB4596F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 курс (2)'!$B$32:$B$37</c:f>
              <c:strCache>
                <c:ptCount val="6"/>
                <c:pt idx="0">
                  <c:v>Медична інформатика</c:v>
                </c:pt>
                <c:pt idx="1">
                  <c:v>Біологічна та біоорганічна хімія</c:v>
                </c:pt>
                <c:pt idx="2">
                  <c:v>Філософія, етика та деонтологія</c:v>
                </c:pt>
                <c:pt idx="3">
                  <c:v>Фізіологія</c:v>
                </c:pt>
                <c:pt idx="4">
                  <c:v>Мікробіологія, вірусологія та імунологія</c:v>
                </c:pt>
                <c:pt idx="5">
                  <c:v>Гістологія, цитологія та ембріологія</c:v>
                </c:pt>
              </c:strCache>
            </c:strRef>
          </c:cat>
          <c:val>
            <c:numRef>
              <c:f>'2 курс (2)'!$C$32:$C$37</c:f>
              <c:numCache>
                <c:formatCode>0</c:formatCode>
                <c:ptCount val="6"/>
                <c:pt idx="0">
                  <c:v>87.804878048780495</c:v>
                </c:pt>
                <c:pt idx="1">
                  <c:v>82.926829268292693</c:v>
                </c:pt>
                <c:pt idx="2">
                  <c:v>82.926829268292678</c:v>
                </c:pt>
                <c:pt idx="3">
                  <c:v>80.487804878048777</c:v>
                </c:pt>
                <c:pt idx="4">
                  <c:v>63.414634146341456</c:v>
                </c:pt>
                <c:pt idx="5">
                  <c:v>56.410256410256409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D2-4A2A-B80D-D24BB4596F42}"/>
            </c:ext>
          </c:extLst>
        </c:ser>
        <c:ser>
          <c:idx val="1"/>
          <c:order val="1"/>
          <c:tx>
            <c:strRef>
              <c:f>'2 курс (2)'!$D$31</c:f>
              <c:strCache>
                <c:ptCount val="1"/>
                <c:pt idx="0">
                  <c:v>Якісний показник успішності,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5238095238095455E-3"/>
                  <c:y val="-1.7676767676767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D2-4A2A-B80D-D24BB4596F42}"/>
                </c:ext>
              </c:extLst>
            </c:dLbl>
            <c:dLbl>
              <c:idx val="1"/>
              <c:layout>
                <c:manualLayout>
                  <c:x val="4.7619047619047181E-3"/>
                  <c:y val="-3.5353535353535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D2-4A2A-B80D-D24BB4596F42}"/>
                </c:ext>
              </c:extLst>
            </c:dLbl>
            <c:dLbl>
              <c:idx val="2"/>
              <c:layout>
                <c:manualLayout>
                  <c:x val="0"/>
                  <c:y val="-1.2626262626262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D2-4A2A-B80D-D24BB4596F42}"/>
                </c:ext>
              </c:extLst>
            </c:dLbl>
            <c:dLbl>
              <c:idx val="4"/>
              <c:layout>
                <c:manualLayout>
                  <c:x val="5.9523809523808653E-3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CD2-4A2A-B80D-D24BB4596F42}"/>
                </c:ext>
              </c:extLst>
            </c:dLbl>
            <c:dLbl>
              <c:idx val="5"/>
              <c:layout>
                <c:manualLayout>
                  <c:x val="8.3333333333333332E-3"/>
                  <c:y val="-2.5252525252525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CD2-4A2A-B80D-D24BB4596F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 курс (2)'!$B$32:$B$37</c:f>
              <c:strCache>
                <c:ptCount val="6"/>
                <c:pt idx="0">
                  <c:v>Медична інформатика</c:v>
                </c:pt>
                <c:pt idx="1">
                  <c:v>Біологічна та біоорганічна хімія</c:v>
                </c:pt>
                <c:pt idx="2">
                  <c:v>Філософія, етика та деонтологія</c:v>
                </c:pt>
                <c:pt idx="3">
                  <c:v>Фізіологія</c:v>
                </c:pt>
                <c:pt idx="4">
                  <c:v>Мікробіологія, вірусологія та імунологія</c:v>
                </c:pt>
                <c:pt idx="5">
                  <c:v>Гістологія, цитологія та ембріологія</c:v>
                </c:pt>
              </c:strCache>
            </c:strRef>
          </c:cat>
          <c:val>
            <c:numRef>
              <c:f>'2 курс (2)'!$D$32:$D$37</c:f>
              <c:numCache>
                <c:formatCode>0</c:formatCode>
                <c:ptCount val="6"/>
                <c:pt idx="0">
                  <c:v>63.414634146341463</c:v>
                </c:pt>
                <c:pt idx="1">
                  <c:v>31.707317073170735</c:v>
                </c:pt>
                <c:pt idx="2">
                  <c:v>75.609756097560975</c:v>
                </c:pt>
                <c:pt idx="3">
                  <c:v>78.048780487804876</c:v>
                </c:pt>
                <c:pt idx="4">
                  <c:v>58.536585365853654</c:v>
                </c:pt>
                <c:pt idx="5">
                  <c:v>56.410256410256409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D2-4A2A-B80D-D24BB4596F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09598176"/>
        <c:axId val="2109582368"/>
        <c:axId val="0"/>
      </c:bar3DChart>
      <c:catAx>
        <c:axId val="210959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UA"/>
          </a:p>
        </c:txPr>
        <c:crossAx val="2109582368"/>
        <c:crosses val="autoZero"/>
        <c:auto val="1"/>
        <c:lblAlgn val="ctr"/>
        <c:lblOffset val="100"/>
        <c:noMultiLvlLbl val="0"/>
      </c:catAx>
      <c:valAx>
        <c:axId val="210958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UA"/>
          </a:p>
        </c:txPr>
        <c:crossAx val="2109598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UA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uk-UA" sz="1800" b="1" i="0" baseline="0" dirty="0">
                <a:effectLst/>
              </a:rPr>
              <a:t>Показники успішності здобувачів</a:t>
            </a:r>
            <a:endParaRPr lang="ru-UA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95660732625813E-2"/>
          <c:y val="0.15484510458919906"/>
          <c:w val="0.95204338428284696"/>
          <c:h val="0.544821442774198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'3 курс (2)'!$C$46</c:f>
              <c:strCache>
                <c:ptCount val="1"/>
                <c:pt idx="0">
                  <c:v>Загальний показник успішності,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101010101009917E-3"/>
                  <c:y val="-2.2727272727272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7A-4FA8-ABEE-81FEF7C196AA}"/>
                </c:ext>
              </c:extLst>
            </c:dLbl>
            <c:dLbl>
              <c:idx val="1"/>
              <c:layout>
                <c:manualLayout>
                  <c:x val="9.0909090909090905E-3"/>
                  <c:y val="-2.2727272727272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7A-4FA8-ABEE-81FEF7C196AA}"/>
                </c:ext>
              </c:extLst>
            </c:dLbl>
            <c:dLbl>
              <c:idx val="2"/>
              <c:layout>
                <c:manualLayout>
                  <c:x val="5.0505050505049763E-3"/>
                  <c:y val="-2.2727272727272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7A-4FA8-ABEE-81FEF7C196AA}"/>
                </c:ext>
              </c:extLst>
            </c:dLbl>
            <c:dLbl>
              <c:idx val="3"/>
              <c:layout>
                <c:manualLayout>
                  <c:x val="1.0101010101010101E-3"/>
                  <c:y val="-2.2727272727272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D7A-4FA8-ABEE-81FEF7C196AA}"/>
                </c:ext>
              </c:extLst>
            </c:dLbl>
            <c:dLbl>
              <c:idx val="4"/>
              <c:layout>
                <c:manualLayout>
                  <c:x val="3.0303030303031045E-3"/>
                  <c:y val="-2.5252525252525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D7A-4FA8-ABEE-81FEF7C196AA}"/>
                </c:ext>
              </c:extLst>
            </c:dLbl>
            <c:dLbl>
              <c:idx val="5"/>
              <c:layout>
                <c:manualLayout>
                  <c:x val="5.0505050505050509E-3"/>
                  <c:y val="-2.5252525252525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D7A-4FA8-ABEE-81FEF7C196AA}"/>
                </c:ext>
              </c:extLst>
            </c:dLbl>
            <c:dLbl>
              <c:idx val="6"/>
              <c:layout>
                <c:manualLayout>
                  <c:x val="7.0707070707070711E-3"/>
                  <c:y val="-2.5252525252525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D7A-4FA8-ABEE-81FEF7C196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курс (2)'!$B$47:$B$53</c:f>
              <c:strCache>
                <c:ptCount val="7"/>
                <c:pt idx="0">
                  <c:v>Патофізіологія</c:v>
                </c:pt>
                <c:pt idx="1">
                  <c:v>Загальна хірургія</c:v>
                </c:pt>
                <c:pt idx="2">
                  <c:v>Фармакологія</c:v>
                </c:pt>
                <c:pt idx="3">
                  <c:v>Пропедевтика внутрішньої медицина</c:v>
                </c:pt>
                <c:pt idx="4">
                  <c:v>Патоморфологія</c:v>
                </c:pt>
                <c:pt idx="5">
                  <c:v>Пропедевтика педіатрії</c:v>
                </c:pt>
                <c:pt idx="6">
                  <c:v>Гігієна та екологія</c:v>
                </c:pt>
              </c:strCache>
            </c:strRef>
          </c:cat>
          <c:val>
            <c:numRef>
              <c:f>'3 курс (2)'!$C$47:$C$53</c:f>
              <c:numCache>
                <c:formatCode>0</c:formatCode>
                <c:ptCount val="7"/>
                <c:pt idx="0">
                  <c:v>52.941176470588239</c:v>
                </c:pt>
                <c:pt idx="1">
                  <c:v>47.058823529411768</c:v>
                </c:pt>
                <c:pt idx="2">
                  <c:v>47.058823529411761</c:v>
                </c:pt>
                <c:pt idx="3">
                  <c:v>47.058823529411761</c:v>
                </c:pt>
                <c:pt idx="4">
                  <c:v>41.176470588235297</c:v>
                </c:pt>
                <c:pt idx="5">
                  <c:v>41.17647058823529</c:v>
                </c:pt>
                <c:pt idx="6">
                  <c:v>41.17647058823529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7A-4FA8-ABEE-81FEF7C196AA}"/>
            </c:ext>
          </c:extLst>
        </c:ser>
        <c:ser>
          <c:idx val="1"/>
          <c:order val="1"/>
          <c:tx>
            <c:strRef>
              <c:f>'3 курс (2)'!$D$46</c:f>
              <c:strCache>
                <c:ptCount val="1"/>
                <c:pt idx="0">
                  <c:v>Якісний показник успішності,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0909090909090905E-3"/>
                  <c:y val="-7.57575757575752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7A-4FA8-ABEE-81FEF7C196AA}"/>
                </c:ext>
              </c:extLst>
            </c:dLbl>
            <c:dLbl>
              <c:idx val="1"/>
              <c:layout>
                <c:manualLayout>
                  <c:x val="5.0505050505050509E-3"/>
                  <c:y val="-2.5252525252525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D7A-4FA8-ABEE-81FEF7C196AA}"/>
                </c:ext>
              </c:extLst>
            </c:dLbl>
            <c:dLbl>
              <c:idx val="2"/>
              <c:layout>
                <c:manualLayout>
                  <c:x val="1.0101010101010101E-3"/>
                  <c:y val="-3.787878787878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D7A-4FA8-ABEE-81FEF7C196AA}"/>
                </c:ext>
              </c:extLst>
            </c:dLbl>
            <c:dLbl>
              <c:idx val="3"/>
              <c:layout>
                <c:manualLayout>
                  <c:x val="0"/>
                  <c:y val="-1.0101010101010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D7A-4FA8-ABEE-81FEF7C196AA}"/>
                </c:ext>
              </c:extLst>
            </c:dLbl>
            <c:dLbl>
              <c:idx val="4"/>
              <c:layout>
                <c:manualLayout>
                  <c:x val="1.1111111111111112E-2"/>
                  <c:y val="-1.2626262626262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D7A-4FA8-ABEE-81FEF7C196AA}"/>
                </c:ext>
              </c:extLst>
            </c:dLbl>
            <c:dLbl>
              <c:idx val="5"/>
              <c:layout>
                <c:manualLayout>
                  <c:x val="7.0707070707070711E-3"/>
                  <c:y val="-1.2626262626262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D7A-4FA8-ABEE-81FEF7C196AA}"/>
                </c:ext>
              </c:extLst>
            </c:dLbl>
            <c:dLbl>
              <c:idx val="6"/>
              <c:layout>
                <c:manualLayout>
                  <c:x val="3.0303030303030303E-3"/>
                  <c:y val="-2.5252525252525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D7A-4FA8-ABEE-81FEF7C196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 курс (2)'!$B$47:$B$53</c:f>
              <c:strCache>
                <c:ptCount val="7"/>
                <c:pt idx="0">
                  <c:v>Патофізіологія</c:v>
                </c:pt>
                <c:pt idx="1">
                  <c:v>Загальна хірургія</c:v>
                </c:pt>
                <c:pt idx="2">
                  <c:v>Фармакологія</c:v>
                </c:pt>
                <c:pt idx="3">
                  <c:v>Пропедевтика внутрішньої медицина</c:v>
                </c:pt>
                <c:pt idx="4">
                  <c:v>Патоморфологія</c:v>
                </c:pt>
                <c:pt idx="5">
                  <c:v>Пропедевтика педіатрії</c:v>
                </c:pt>
                <c:pt idx="6">
                  <c:v>Гігієна та екологія</c:v>
                </c:pt>
              </c:strCache>
            </c:strRef>
          </c:cat>
          <c:val>
            <c:numRef>
              <c:f>'3 курс (2)'!$D$47:$D$53</c:f>
              <c:numCache>
                <c:formatCode>0</c:formatCode>
                <c:ptCount val="7"/>
                <c:pt idx="0">
                  <c:v>47.058823529411768</c:v>
                </c:pt>
                <c:pt idx="1">
                  <c:v>41.176470588235297</c:v>
                </c:pt>
                <c:pt idx="2">
                  <c:v>47.058823529411761</c:v>
                </c:pt>
                <c:pt idx="3">
                  <c:v>41.17647058823529</c:v>
                </c:pt>
                <c:pt idx="4">
                  <c:v>35.294117647058826</c:v>
                </c:pt>
                <c:pt idx="5">
                  <c:v>29.411764705882351</c:v>
                </c:pt>
                <c:pt idx="6">
                  <c:v>41.17647058823529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7A-4FA8-ABEE-81FEF7C196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54448480"/>
        <c:axId val="1654445984"/>
        <c:axId val="0"/>
      </c:bar3DChart>
      <c:catAx>
        <c:axId val="165444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UA"/>
          </a:p>
        </c:txPr>
        <c:crossAx val="1654445984"/>
        <c:crosses val="autoZero"/>
        <c:auto val="1"/>
        <c:lblAlgn val="ctr"/>
        <c:lblOffset val="100"/>
        <c:noMultiLvlLbl val="0"/>
      </c:catAx>
      <c:valAx>
        <c:axId val="1654445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UA"/>
          </a:p>
        </c:txPr>
        <c:crossAx val="1654448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UA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uk-UA" sz="1800" b="1" i="0" baseline="0" dirty="0">
                <a:effectLst/>
              </a:rPr>
              <a:t>Показники успішності здобувачів</a:t>
            </a:r>
            <a:endParaRPr lang="ru-UA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326813986961302E-2"/>
          <c:y val="0.15538997440134797"/>
          <c:w val="0.95837007874015745"/>
          <c:h val="0.480489938757655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'4 курс (2)'!$C$44</c:f>
              <c:strCache>
                <c:ptCount val="1"/>
                <c:pt idx="0">
                  <c:v>Загальний показник успішності,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1.85185185185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28-4C73-84DD-D8C4FBDC2E0D}"/>
                </c:ext>
              </c:extLst>
            </c:dLbl>
            <c:dLbl>
              <c:idx val="1"/>
              <c:layout>
                <c:manualLayout>
                  <c:x val="2.6881720430107199E-3"/>
                  <c:y val="-1.85185185185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28-4C73-84DD-D8C4FBDC2E0D}"/>
                </c:ext>
              </c:extLst>
            </c:dLbl>
            <c:dLbl>
              <c:idx val="2"/>
              <c:layout>
                <c:manualLayout>
                  <c:x val="5.3763440860214399E-3"/>
                  <c:y val="-1.85185185185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28-4C73-84DD-D8C4FBDC2E0D}"/>
                </c:ext>
              </c:extLst>
            </c:dLbl>
            <c:dLbl>
              <c:idx val="3"/>
              <c:layout>
                <c:manualLayout>
                  <c:x val="5.2083333333333972E-3"/>
                  <c:y val="-1.2345679012345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A28-4C73-84DD-D8C4FBDC2E0D}"/>
                </c:ext>
              </c:extLst>
            </c:dLbl>
            <c:dLbl>
              <c:idx val="4"/>
              <c:layout>
                <c:manualLayout>
                  <c:x val="3.472222222222222E-3"/>
                  <c:y val="-2.0576131687242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A28-4C73-84DD-D8C4FBDC2E0D}"/>
                </c:ext>
              </c:extLst>
            </c:dLbl>
            <c:dLbl>
              <c:idx val="5"/>
              <c:layout>
                <c:manualLayout>
                  <c:x val="7.8124999999998725E-3"/>
                  <c:y val="-2.0576131687242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A28-4C73-84DD-D8C4FBDC2E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курс (2)'!$B$45:$B$50</c:f>
              <c:strCache>
                <c:ptCount val="6"/>
                <c:pt idx="0">
                  <c:v>Внутрішня медицини</c:v>
                </c:pt>
                <c:pt idx="1">
                  <c:v>Педіатрія</c:v>
                </c:pt>
                <c:pt idx="2">
                  <c:v>Офтальмологія</c:v>
                </c:pt>
                <c:pt idx="3">
                  <c:v>Соціальна медицина, організація та економіка охорони здоров’я</c:v>
                </c:pt>
                <c:pt idx="4">
                  <c:v>Оториноларингологія</c:v>
                </c:pt>
                <c:pt idx="5">
                  <c:v>Основи інструментальної діагностики в хірургічній практиці</c:v>
                </c:pt>
              </c:strCache>
            </c:strRef>
          </c:cat>
          <c:val>
            <c:numRef>
              <c:f>'4 курс (2)'!$C$45:$C$50</c:f>
              <c:numCache>
                <c:formatCode>0</c:formatCode>
                <c:ptCount val="6"/>
                <c:pt idx="0">
                  <c:v>60</c:v>
                </c:pt>
                <c:pt idx="1">
                  <c:v>60</c:v>
                </c:pt>
                <c:pt idx="2">
                  <c:v>60</c:v>
                </c:pt>
                <c:pt idx="3">
                  <c:v>59.999999999999993</c:v>
                </c:pt>
                <c:pt idx="4">
                  <c:v>53.333333333333336</c:v>
                </c:pt>
                <c:pt idx="5">
                  <c:v>53.333333333333336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28-4C73-84DD-D8C4FBDC2E0D}"/>
            </c:ext>
          </c:extLst>
        </c:ser>
        <c:ser>
          <c:idx val="1"/>
          <c:order val="1"/>
          <c:tx>
            <c:strRef>
              <c:f>'4 курс (2)'!$D$44</c:f>
              <c:strCache>
                <c:ptCount val="1"/>
                <c:pt idx="0">
                  <c:v>Якісний показник успішності,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5842293906809706E-3"/>
                  <c:y val="-3.0864197530864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28-4C73-84DD-D8C4FBDC2E0D}"/>
                </c:ext>
              </c:extLst>
            </c:dLbl>
            <c:dLbl>
              <c:idx val="1"/>
              <c:layout>
                <c:manualLayout>
                  <c:x val="6.2724014336917565E-3"/>
                  <c:y val="-4.5267489711934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28-4C73-84DD-D8C4FBDC2E0D}"/>
                </c:ext>
              </c:extLst>
            </c:dLbl>
            <c:dLbl>
              <c:idx val="2"/>
              <c:layout>
                <c:manualLayout>
                  <c:x val="1.3440860215053698E-2"/>
                  <c:y val="-1.85185185185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A28-4C73-84DD-D8C4FBDC2E0D}"/>
                </c:ext>
              </c:extLst>
            </c:dLbl>
            <c:dLbl>
              <c:idx val="3"/>
              <c:layout>
                <c:manualLayout>
                  <c:x val="1.3020833333333334E-2"/>
                  <c:y val="-8.230452674897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A28-4C73-84DD-D8C4FBDC2E0D}"/>
                </c:ext>
              </c:extLst>
            </c:dLbl>
            <c:dLbl>
              <c:idx val="4"/>
              <c:layout>
                <c:manualLayout>
                  <c:x val="8.6805555555555551E-4"/>
                  <c:y val="-2.0576131687242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A28-4C73-84DD-D8C4FBDC2E0D}"/>
                </c:ext>
              </c:extLst>
            </c:dLbl>
            <c:dLbl>
              <c:idx val="5"/>
              <c:layout>
                <c:manualLayout>
                  <c:x val="1.0416666666666666E-2"/>
                  <c:y val="-1.646090534979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A28-4C73-84DD-D8C4FBDC2E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курс (2)'!$B$45:$B$50</c:f>
              <c:strCache>
                <c:ptCount val="6"/>
                <c:pt idx="0">
                  <c:v>Внутрішня медицини</c:v>
                </c:pt>
                <c:pt idx="1">
                  <c:v>Педіатрія</c:v>
                </c:pt>
                <c:pt idx="2">
                  <c:v>Офтальмологія</c:v>
                </c:pt>
                <c:pt idx="3">
                  <c:v>Соціальна медицина, організація та економіка охорони здоров’я</c:v>
                </c:pt>
                <c:pt idx="4">
                  <c:v>Оториноларингологія</c:v>
                </c:pt>
                <c:pt idx="5">
                  <c:v>Основи інструментальної діагностики в хірургічній практиці</c:v>
                </c:pt>
              </c:strCache>
            </c:strRef>
          </c:cat>
          <c:val>
            <c:numRef>
              <c:f>'4 курс (2)'!$D$45:$D$50</c:f>
              <c:numCache>
                <c:formatCode>0</c:formatCode>
                <c:ptCount val="6"/>
                <c:pt idx="0">
                  <c:v>60</c:v>
                </c:pt>
                <c:pt idx="1">
                  <c:v>40</c:v>
                </c:pt>
                <c:pt idx="2">
                  <c:v>60</c:v>
                </c:pt>
                <c:pt idx="3">
                  <c:v>53.333333333333329</c:v>
                </c:pt>
                <c:pt idx="4">
                  <c:v>53.333333333333336</c:v>
                </c:pt>
                <c:pt idx="5">
                  <c:v>46.666666666666671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28-4C73-84DD-D8C4FBDC2E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54475520"/>
        <c:axId val="1654456800"/>
        <c:axId val="0"/>
      </c:bar3DChart>
      <c:catAx>
        <c:axId val="165447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UA"/>
          </a:p>
        </c:txPr>
        <c:crossAx val="1654456800"/>
        <c:crosses val="autoZero"/>
        <c:auto val="1"/>
        <c:lblAlgn val="ctr"/>
        <c:lblOffset val="100"/>
        <c:noMultiLvlLbl val="0"/>
      </c:catAx>
      <c:valAx>
        <c:axId val="165445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UA"/>
          </a:p>
        </c:txPr>
        <c:crossAx val="1654475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UA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uk-UA" sz="1800" b="1" i="0" baseline="0" dirty="0">
                <a:effectLst/>
              </a:rPr>
              <a:t>Показники успішності здобувачів</a:t>
            </a:r>
            <a:endParaRPr lang="ru-UA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296607962172669E-2"/>
          <c:y val="0.10658045977011495"/>
          <c:w val="0.94970848109635153"/>
          <c:h val="0.487276725544442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'5 курс (2)'!$C$52</c:f>
              <c:strCache>
                <c:ptCount val="1"/>
                <c:pt idx="0">
                  <c:v>Загальний показник успішності,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0864197530864009E-3"/>
                  <c:y val="-2.4774774774774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9C-4A75-A422-608492BCF32B}"/>
                </c:ext>
              </c:extLst>
            </c:dLbl>
            <c:dLbl>
              <c:idx val="1"/>
              <c:layout>
                <c:manualLayout>
                  <c:x val="8.23045267489712E-3"/>
                  <c:y val="-1.5765765765765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C9C-4A75-A422-608492BCF32B}"/>
                </c:ext>
              </c:extLst>
            </c:dLbl>
            <c:dLbl>
              <c:idx val="2"/>
              <c:layout>
                <c:manualLayout>
                  <c:x val="6.1728395061728392E-3"/>
                  <c:y val="-1.3513513513513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C9C-4A75-A422-608492BCF32B}"/>
                </c:ext>
              </c:extLst>
            </c:dLbl>
            <c:dLbl>
              <c:idx val="3"/>
              <c:layout>
                <c:manualLayout>
                  <c:x val="4.11522633744856E-3"/>
                  <c:y val="-2.0270270270270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C9C-4A75-A422-608492BCF32B}"/>
                </c:ext>
              </c:extLst>
            </c:dLbl>
            <c:dLbl>
              <c:idx val="4"/>
              <c:layout>
                <c:manualLayout>
                  <c:x val="2.0576131687242045E-3"/>
                  <c:y val="-2.0270270270270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C9C-4A75-A422-608492BCF32B}"/>
                </c:ext>
              </c:extLst>
            </c:dLbl>
            <c:dLbl>
              <c:idx val="5"/>
              <c:layout>
                <c:manualLayout>
                  <c:x val="0"/>
                  <c:y val="-9.00900900900902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C9C-4A75-A422-608492BCF32B}"/>
                </c:ext>
              </c:extLst>
            </c:dLbl>
            <c:dLbl>
              <c:idx val="6"/>
              <c:layout>
                <c:manualLayout>
                  <c:x val="5.1440329218105487E-3"/>
                  <c:y val="-2.7027027027027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C9C-4A75-A422-608492BCF3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курс (2)'!$B$53:$B$59</c:f>
              <c:strCache>
                <c:ptCount val="7"/>
                <c:pt idx="0">
                  <c:v>Анестезіологія та інтенсивна терапія</c:v>
                </c:pt>
                <c:pt idx="1">
                  <c:v>Психіатрія та наркологія</c:v>
                </c:pt>
                <c:pt idx="2">
                  <c:v>Травматологія та ортопедія</c:v>
                </c:pt>
                <c:pt idx="3">
                  <c:v>Фтизіатрія</c:v>
                </c:pt>
                <c:pt idx="4">
                  <c:v>Інфекційні хвороби</c:v>
                </c:pt>
                <c:pt idx="5">
                  <c:v>Онкологія та радіаційна медицина</c:v>
                </c:pt>
                <c:pt idx="6">
                  <c:v>Виробнича лікарська практика з практикумом функціональної діагностики</c:v>
                </c:pt>
              </c:strCache>
            </c:strRef>
          </c:cat>
          <c:val>
            <c:numRef>
              <c:f>'5 курс (2)'!$C$53:$C$59</c:f>
              <c:numCache>
                <c:formatCode>0</c:formatCode>
                <c:ptCount val="7"/>
                <c:pt idx="0">
                  <c:v>95.454545454545453</c:v>
                </c:pt>
                <c:pt idx="1">
                  <c:v>94.444444444444457</c:v>
                </c:pt>
                <c:pt idx="2">
                  <c:v>92</c:v>
                </c:pt>
                <c:pt idx="3">
                  <c:v>84</c:v>
                </c:pt>
                <c:pt idx="4">
                  <c:v>84</c:v>
                </c:pt>
                <c:pt idx="5">
                  <c:v>80</c:v>
                </c:pt>
                <c:pt idx="6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9C-4A75-A422-608492BCF32B}"/>
            </c:ext>
          </c:extLst>
        </c:ser>
        <c:ser>
          <c:idx val="1"/>
          <c:order val="1"/>
          <c:tx>
            <c:strRef>
              <c:f>'5 курс (2)'!$D$52</c:f>
              <c:strCache>
                <c:ptCount val="1"/>
                <c:pt idx="0">
                  <c:v>Якісний показник успішності,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8861236160029618E-17"/>
                  <c:y val="-1.1261261261261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C9C-4A75-A422-608492BCF32B}"/>
                </c:ext>
              </c:extLst>
            </c:dLbl>
            <c:dLbl>
              <c:idx val="1"/>
              <c:layout>
                <c:manualLayout>
                  <c:x val="4.11522633744856E-3"/>
                  <c:y val="-1.5765765765765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C9C-4A75-A422-608492BCF32B}"/>
                </c:ext>
              </c:extLst>
            </c:dLbl>
            <c:dLbl>
              <c:idx val="2"/>
              <c:layout>
                <c:manualLayout>
                  <c:x val="9.2592592592592587E-3"/>
                  <c:y val="-1.8018018018018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C9C-4A75-A422-608492BCF32B}"/>
                </c:ext>
              </c:extLst>
            </c:dLbl>
            <c:dLbl>
              <c:idx val="3"/>
              <c:layout>
                <c:manualLayout>
                  <c:x val="4.1152263374484846E-3"/>
                  <c:y val="-9.00900900900905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C9C-4A75-A422-608492BCF32B}"/>
                </c:ext>
              </c:extLst>
            </c:dLbl>
            <c:dLbl>
              <c:idx val="4"/>
              <c:layout>
                <c:manualLayout>
                  <c:x val="-7.5444944640118471E-17"/>
                  <c:y val="-2.2522522522522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C9C-4A75-A422-608492BCF32B}"/>
                </c:ext>
              </c:extLst>
            </c:dLbl>
            <c:dLbl>
              <c:idx val="5"/>
              <c:layout>
                <c:manualLayout>
                  <c:x val="1.54320987654320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C9C-4A75-A422-608492BCF32B}"/>
                </c:ext>
              </c:extLst>
            </c:dLbl>
            <c:dLbl>
              <c:idx val="6"/>
              <c:layout>
                <c:manualLayout>
                  <c:x val="8.23045267489712E-3"/>
                  <c:y val="-2.7027027027027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C9C-4A75-A422-608492BCF3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курс (2)'!$B$53:$B$59</c:f>
              <c:strCache>
                <c:ptCount val="7"/>
                <c:pt idx="0">
                  <c:v>Анестезіологія та інтенсивна терапія</c:v>
                </c:pt>
                <c:pt idx="1">
                  <c:v>Психіатрія та наркологія</c:v>
                </c:pt>
                <c:pt idx="2">
                  <c:v>Травматологія та ортопедія</c:v>
                </c:pt>
                <c:pt idx="3">
                  <c:v>Фтизіатрія</c:v>
                </c:pt>
                <c:pt idx="4">
                  <c:v>Інфекційні хвороби</c:v>
                </c:pt>
                <c:pt idx="5">
                  <c:v>Онкологія та радіаційна медицина</c:v>
                </c:pt>
                <c:pt idx="6">
                  <c:v>Виробнича лікарська практика з практикумом функціональної діагностики</c:v>
                </c:pt>
              </c:strCache>
            </c:strRef>
          </c:cat>
          <c:val>
            <c:numRef>
              <c:f>'5 курс (2)'!$D$53:$D$59</c:f>
              <c:numCache>
                <c:formatCode>0</c:formatCode>
                <c:ptCount val="7"/>
                <c:pt idx="0">
                  <c:v>95.454545454545453</c:v>
                </c:pt>
                <c:pt idx="1">
                  <c:v>72.222222222222229</c:v>
                </c:pt>
                <c:pt idx="2">
                  <c:v>72</c:v>
                </c:pt>
                <c:pt idx="3">
                  <c:v>52</c:v>
                </c:pt>
                <c:pt idx="4">
                  <c:v>80</c:v>
                </c:pt>
                <c:pt idx="5">
                  <c:v>60</c:v>
                </c:pt>
                <c:pt idx="6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9C-4A75-A422-608492BCF3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09592352"/>
        <c:axId val="2109596096"/>
        <c:axId val="0"/>
      </c:bar3DChart>
      <c:catAx>
        <c:axId val="210959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UA"/>
          </a:p>
        </c:txPr>
        <c:crossAx val="2109596096"/>
        <c:crosses val="autoZero"/>
        <c:auto val="1"/>
        <c:lblAlgn val="ctr"/>
        <c:lblOffset val="100"/>
        <c:noMultiLvlLbl val="0"/>
      </c:catAx>
      <c:valAx>
        <c:axId val="2109596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UA"/>
          </a:p>
        </c:txPr>
        <c:crossAx val="210959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811542075759048"/>
          <c:y val="0.85283748315244379"/>
          <c:w val="0.55611483749716473"/>
          <c:h val="4.58111654962048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UA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uk-UA" sz="1800" b="1" i="0" baseline="0" dirty="0">
                <a:effectLst/>
              </a:rPr>
              <a:t>Показники успішності здобувачів</a:t>
            </a:r>
            <a:endParaRPr lang="ru-UA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5675044044152E-2"/>
          <c:y val="0.1917208718475408"/>
          <c:w val="0.95487541797001407"/>
          <c:h val="0.487616683784092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'6 курс (2)'!$C$43</c:f>
              <c:strCache>
                <c:ptCount val="1"/>
                <c:pt idx="0">
                  <c:v>Загальний показник успішності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7077625570776044E-3"/>
                  <c:y val="-3.6231884057971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2A-4BE5-8892-BAE19A25C466}"/>
                </c:ext>
              </c:extLst>
            </c:dLbl>
            <c:dLbl>
              <c:idx val="1"/>
              <c:layout>
                <c:manualLayout>
                  <c:x val="2.2831050228310922E-3"/>
                  <c:y val="-2.1739130434782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2A-4BE5-8892-BAE19A25C466}"/>
                </c:ext>
              </c:extLst>
            </c:dLbl>
            <c:dLbl>
              <c:idx val="2"/>
              <c:layout>
                <c:manualLayout>
                  <c:x val="4.5662100456620169E-3"/>
                  <c:y val="-2.4154589371980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2A-4BE5-8892-BAE19A25C466}"/>
                </c:ext>
              </c:extLst>
            </c:dLbl>
            <c:dLbl>
              <c:idx val="3"/>
              <c:layout>
                <c:manualLayout>
                  <c:x val="1.1415525114155251E-3"/>
                  <c:y val="-2.6570048309178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52A-4BE5-8892-BAE19A25C466}"/>
                </c:ext>
              </c:extLst>
            </c:dLbl>
            <c:dLbl>
              <c:idx val="4"/>
              <c:layout>
                <c:manualLayout>
                  <c:x val="3.4246575342465752E-3"/>
                  <c:y val="-3.140096618357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52A-4BE5-8892-BAE19A25C4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 курс (2)'!$B$44:$B$48</c:f>
              <c:strCache>
                <c:ptCount val="5"/>
                <c:pt idx="0">
                  <c:v>Екстрена та невідкладна медична допомога</c:v>
                </c:pt>
                <c:pt idx="1">
                  <c:v>Хірургія</c:v>
                </c:pt>
                <c:pt idx="2">
                  <c:v>Загальна практика - сімейна медицина</c:v>
                </c:pt>
                <c:pt idx="3">
                  <c:v>Внутрішня медицина</c:v>
                </c:pt>
                <c:pt idx="4">
                  <c:v>Актуальні питання клінічної імунології та алергології</c:v>
                </c:pt>
              </c:strCache>
            </c:strRef>
          </c:cat>
          <c:val>
            <c:numRef>
              <c:f>'6 курс (2)'!$C$44:$C$48</c:f>
              <c:numCache>
                <c:formatCode>0</c:formatCode>
                <c:ptCount val="5"/>
                <c:pt idx="0">
                  <c:v>92.307692307692321</c:v>
                </c:pt>
                <c:pt idx="1">
                  <c:v>92.307692307692307</c:v>
                </c:pt>
                <c:pt idx="2">
                  <c:v>84.615384615384613</c:v>
                </c:pt>
                <c:pt idx="3">
                  <c:v>76.923076923076934</c:v>
                </c:pt>
                <c:pt idx="4">
                  <c:v>61.53846153846154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2A-4BE5-8892-BAE19A25C466}"/>
            </c:ext>
          </c:extLst>
        </c:ser>
        <c:ser>
          <c:idx val="1"/>
          <c:order val="1"/>
          <c:tx>
            <c:strRef>
              <c:f>'6 курс (2)'!$D$43</c:f>
              <c:strCache>
                <c:ptCount val="1"/>
                <c:pt idx="0">
                  <c:v>Якісний показник успішності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415525114155251E-3"/>
                  <c:y val="-2.4154589371980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52A-4BE5-8892-BAE19A25C466}"/>
                </c:ext>
              </c:extLst>
            </c:dLbl>
            <c:dLbl>
              <c:idx val="1"/>
              <c:layout>
                <c:manualLayout>
                  <c:x val="3.4246575342465335E-3"/>
                  <c:y val="-2.1739130434782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52A-4BE5-8892-BAE19A25C466}"/>
                </c:ext>
              </c:extLst>
            </c:dLbl>
            <c:dLbl>
              <c:idx val="2"/>
              <c:layout>
                <c:manualLayout>
                  <c:x val="2.2831050228310501E-2"/>
                  <c:y val="-3.864734299516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52A-4BE5-8892-BAE19A25C466}"/>
                </c:ext>
              </c:extLst>
            </c:dLbl>
            <c:dLbl>
              <c:idx val="3"/>
              <c:layout>
                <c:manualLayout>
                  <c:x val="1.5981735159817351E-2"/>
                  <c:y val="-9.66183574879235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52A-4BE5-8892-BAE19A25C466}"/>
                </c:ext>
              </c:extLst>
            </c:dLbl>
            <c:dLbl>
              <c:idx val="4"/>
              <c:layout>
                <c:manualLayout>
                  <c:x val="4.5662100456621002E-3"/>
                  <c:y val="-3.140096618357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52A-4BE5-8892-BAE19A25C4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 курс (2)'!$B$44:$B$48</c:f>
              <c:strCache>
                <c:ptCount val="5"/>
                <c:pt idx="0">
                  <c:v>Екстрена та невідкладна медична допомога</c:v>
                </c:pt>
                <c:pt idx="1">
                  <c:v>Хірургія</c:v>
                </c:pt>
                <c:pt idx="2">
                  <c:v>Загальна практика - сімейна медицина</c:v>
                </c:pt>
                <c:pt idx="3">
                  <c:v>Внутрішня медицина</c:v>
                </c:pt>
                <c:pt idx="4">
                  <c:v>Актуальні питання клінічної імунології та алергології</c:v>
                </c:pt>
              </c:strCache>
            </c:strRef>
          </c:cat>
          <c:val>
            <c:numRef>
              <c:f>'6 курс (2)'!$D$44:$D$48</c:f>
              <c:numCache>
                <c:formatCode>0</c:formatCode>
                <c:ptCount val="5"/>
                <c:pt idx="0">
                  <c:v>84.615384615384627</c:v>
                </c:pt>
                <c:pt idx="1">
                  <c:v>92.307692307692307</c:v>
                </c:pt>
                <c:pt idx="2">
                  <c:v>46.153846153846153</c:v>
                </c:pt>
                <c:pt idx="3">
                  <c:v>38.46153846153846</c:v>
                </c:pt>
                <c:pt idx="4">
                  <c:v>61.53846153846154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2A-4BE5-8892-BAE19A25C4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09564064"/>
        <c:axId val="2109571968"/>
        <c:axId val="0"/>
      </c:bar3DChart>
      <c:catAx>
        <c:axId val="210956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UA"/>
          </a:p>
        </c:txPr>
        <c:crossAx val="2109571968"/>
        <c:crosses val="autoZero"/>
        <c:auto val="1"/>
        <c:lblAlgn val="ctr"/>
        <c:lblOffset val="100"/>
        <c:noMultiLvlLbl val="0"/>
      </c:catAx>
      <c:valAx>
        <c:axId val="2109571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UA"/>
          </a:p>
        </c:txPr>
        <c:crossAx val="2109564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UA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uk-UA" sz="1800" b="1" i="0" u="none" strike="noStrike" baseline="0" dirty="0">
                <a:effectLst/>
              </a:rPr>
              <a:t>Успішність здобувачів за дисциплінами</a:t>
            </a:r>
            <a:endParaRPr lang="uk-UA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UA"/>
        </a:p>
      </c:txPr>
    </c:title>
    <c:autoTitleDeleted val="0"/>
    <c:plotArea>
      <c:layout>
        <c:manualLayout>
          <c:layoutTarget val="inner"/>
          <c:xMode val="edge"/>
          <c:yMode val="edge"/>
          <c:x val="0.12867952609275796"/>
          <c:y val="0.1032221062038149"/>
          <c:w val="0.81545455211953255"/>
          <c:h val="0.30265145523031739"/>
        </c:manualLayout>
      </c:layout>
      <c:lineChart>
        <c:grouping val="standard"/>
        <c:varyColors val="0"/>
        <c:ser>
          <c:idx val="0"/>
          <c:order val="0"/>
          <c:tx>
            <c:strRef>
              <c:f>'Аркуш4 (3)'!$C$2</c:f>
              <c:strCache>
                <c:ptCount val="1"/>
                <c:pt idx="0">
                  <c:v>Загальний показник успішності, 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solidFill>
                <a:srgbClr val="4F81BD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'Аркуш4 (3)'!$B$3:$B$41</c:f>
              <c:strCache>
                <c:ptCount val="39"/>
                <c:pt idx="0">
                  <c:v>Анатомія людини</c:v>
                </c:pt>
                <c:pt idx="1">
                  <c:v>Анестезіологія та інтенсивна терапія</c:v>
                </c:pt>
                <c:pt idx="2">
                  <c:v>Психіатрія та наркологія</c:v>
                </c:pt>
                <c:pt idx="3">
                  <c:v>Екстрена та невідкладна медична допомога</c:v>
                </c:pt>
                <c:pt idx="4">
                  <c:v>Хірургія</c:v>
                </c:pt>
                <c:pt idx="5">
                  <c:v>Травматологія та ортопедія</c:v>
                </c:pt>
                <c:pt idx="6">
                  <c:v>Медична інформатика</c:v>
                </c:pt>
                <c:pt idx="7">
                  <c:v>Медична та біологічна фізика. Медична інформатика</c:v>
                </c:pt>
                <c:pt idx="8">
                  <c:v>Загальна практика - сімейна медицина</c:v>
                </c:pt>
                <c:pt idx="9">
                  <c:v>Фтизіатрія</c:v>
                </c:pt>
                <c:pt idx="10">
                  <c:v>Інфекційні хвороби</c:v>
                </c:pt>
                <c:pt idx="11">
                  <c:v>Біологічна та біоорганічна хімія</c:v>
                </c:pt>
                <c:pt idx="12">
                  <c:v>Філософія, етика та деонтологія</c:v>
                </c:pt>
                <c:pt idx="13">
                  <c:v>Українська мова за професійним спрямуванням</c:v>
                </c:pt>
                <c:pt idx="14">
                  <c:v>Медична біологія</c:v>
                </c:pt>
                <c:pt idx="15">
                  <c:v>Фізіологія</c:v>
                </c:pt>
                <c:pt idx="16">
                  <c:v>Онкологія та радіаційна медицина</c:v>
                </c:pt>
                <c:pt idx="17">
                  <c:v>Внутрішня медицина</c:v>
                </c:pt>
                <c:pt idx="18">
                  <c:v>Латинська мова</c:v>
                </c:pt>
                <c:pt idx="19">
                  <c:v>Медична хімія</c:v>
                </c:pt>
                <c:pt idx="20">
                  <c:v>Англійська мова (за професійним спрямуванням)</c:v>
                </c:pt>
                <c:pt idx="21">
                  <c:v>Мікробіологія, вірусологія та імунологія</c:v>
                </c:pt>
                <c:pt idx="22">
                  <c:v>Актуальні питання клінічної імунології та алергології</c:v>
                </c:pt>
                <c:pt idx="23">
                  <c:v>Внутрішня медицини</c:v>
                </c:pt>
                <c:pt idx="24">
                  <c:v>Педіатрія</c:v>
                </c:pt>
                <c:pt idx="25">
                  <c:v>Офтальмологія</c:v>
                </c:pt>
                <c:pt idx="26">
                  <c:v>Виробнича лікарська практика з практикумом функціональної діагностики</c:v>
                </c:pt>
                <c:pt idx="27">
                  <c:v>Соціальна медицина, організація та економіка охорони здоров’я</c:v>
                </c:pt>
                <c:pt idx="28">
                  <c:v>Гістологія, цитологія та ембріологія</c:v>
                </c:pt>
                <c:pt idx="29">
                  <c:v>Оториноларингологія</c:v>
                </c:pt>
                <c:pt idx="30">
                  <c:v>Основи інструментальної діагностики в хірургічній практиці</c:v>
                </c:pt>
                <c:pt idx="31">
                  <c:v>Патофізіологія</c:v>
                </c:pt>
                <c:pt idx="32">
                  <c:v>Історія України з курсом історії медицини</c:v>
                </c:pt>
                <c:pt idx="33">
                  <c:v>Загальна хірургія</c:v>
                </c:pt>
                <c:pt idx="34">
                  <c:v>Фармакологія</c:v>
                </c:pt>
                <c:pt idx="35">
                  <c:v>Пропедевтика внутрішньої медицина</c:v>
                </c:pt>
                <c:pt idx="36">
                  <c:v>Патоморфологія</c:v>
                </c:pt>
                <c:pt idx="37">
                  <c:v>Пропедевтика педіатрії</c:v>
                </c:pt>
                <c:pt idx="38">
                  <c:v>Гігієна та екологія</c:v>
                </c:pt>
              </c:strCache>
            </c:strRef>
          </c:cat>
          <c:val>
            <c:numRef>
              <c:f>'Аркуш4 (3)'!$C$3:$C$41</c:f>
              <c:numCache>
                <c:formatCode>0</c:formatCode>
                <c:ptCount val="39"/>
                <c:pt idx="0">
                  <c:v>99.999999999999986</c:v>
                </c:pt>
                <c:pt idx="1">
                  <c:v>95.454545454545453</c:v>
                </c:pt>
                <c:pt idx="2">
                  <c:v>94.444444444444457</c:v>
                </c:pt>
                <c:pt idx="3">
                  <c:v>92.307692307692321</c:v>
                </c:pt>
                <c:pt idx="4">
                  <c:v>92.307692307692307</c:v>
                </c:pt>
                <c:pt idx="5">
                  <c:v>92</c:v>
                </c:pt>
                <c:pt idx="6">
                  <c:v>87.804878048780495</c:v>
                </c:pt>
                <c:pt idx="7">
                  <c:v>84.848484848484844</c:v>
                </c:pt>
                <c:pt idx="8">
                  <c:v>84.615384615384613</c:v>
                </c:pt>
                <c:pt idx="9">
                  <c:v>84</c:v>
                </c:pt>
                <c:pt idx="10">
                  <c:v>84</c:v>
                </c:pt>
                <c:pt idx="11">
                  <c:v>82.926829268292693</c:v>
                </c:pt>
                <c:pt idx="12">
                  <c:v>82.926829268292678</c:v>
                </c:pt>
                <c:pt idx="13">
                  <c:v>81.818181818181827</c:v>
                </c:pt>
                <c:pt idx="14">
                  <c:v>81.818181818181813</c:v>
                </c:pt>
                <c:pt idx="15">
                  <c:v>80.487804878048777</c:v>
                </c:pt>
                <c:pt idx="16">
                  <c:v>80</c:v>
                </c:pt>
                <c:pt idx="17">
                  <c:v>76.923076923076934</c:v>
                </c:pt>
                <c:pt idx="18">
                  <c:v>75.757575757575751</c:v>
                </c:pt>
                <c:pt idx="19">
                  <c:v>69.696969696969688</c:v>
                </c:pt>
                <c:pt idx="20">
                  <c:v>66.666666666666671</c:v>
                </c:pt>
                <c:pt idx="21">
                  <c:v>63.414634146341456</c:v>
                </c:pt>
                <c:pt idx="22">
                  <c:v>61.53846153846154</c:v>
                </c:pt>
                <c:pt idx="23">
                  <c:v>60</c:v>
                </c:pt>
                <c:pt idx="24">
                  <c:v>60</c:v>
                </c:pt>
                <c:pt idx="25">
                  <c:v>60</c:v>
                </c:pt>
                <c:pt idx="26">
                  <c:v>60</c:v>
                </c:pt>
                <c:pt idx="27">
                  <c:v>59.999999999999993</c:v>
                </c:pt>
                <c:pt idx="28">
                  <c:v>56.410256410256409</c:v>
                </c:pt>
                <c:pt idx="29">
                  <c:v>53.333333333333336</c:v>
                </c:pt>
                <c:pt idx="30">
                  <c:v>53.333333333333336</c:v>
                </c:pt>
                <c:pt idx="31">
                  <c:v>52.941176470588239</c:v>
                </c:pt>
                <c:pt idx="32">
                  <c:v>48.484848484848484</c:v>
                </c:pt>
                <c:pt idx="33">
                  <c:v>47.058823529411768</c:v>
                </c:pt>
                <c:pt idx="34">
                  <c:v>47.058823529411761</c:v>
                </c:pt>
                <c:pt idx="35">
                  <c:v>47.058823529411761</c:v>
                </c:pt>
                <c:pt idx="36">
                  <c:v>41.176470588235297</c:v>
                </c:pt>
                <c:pt idx="37">
                  <c:v>41.17647058823529</c:v>
                </c:pt>
                <c:pt idx="38">
                  <c:v>41.17647058823529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10-4CC3-93BF-3019BDB5BD33}"/>
            </c:ext>
          </c:extLst>
        </c:ser>
        <c:ser>
          <c:idx val="1"/>
          <c:order val="1"/>
          <c:tx>
            <c:strRef>
              <c:f>'Аркуш4 (3)'!$D$2</c:f>
              <c:strCache>
                <c:ptCount val="1"/>
                <c:pt idx="0">
                  <c:v>Якісний показник успішності, %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dLbls>
            <c:spPr>
              <a:solidFill>
                <a:srgbClr val="F79646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UA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'Аркуш4 (3)'!$B$3:$B$41</c:f>
              <c:strCache>
                <c:ptCount val="39"/>
                <c:pt idx="0">
                  <c:v>Анатомія людини</c:v>
                </c:pt>
                <c:pt idx="1">
                  <c:v>Анестезіологія та інтенсивна терапія</c:v>
                </c:pt>
                <c:pt idx="2">
                  <c:v>Психіатрія та наркологія</c:v>
                </c:pt>
                <c:pt idx="3">
                  <c:v>Екстрена та невідкладна медична допомога</c:v>
                </c:pt>
                <c:pt idx="4">
                  <c:v>Хірургія</c:v>
                </c:pt>
                <c:pt idx="5">
                  <c:v>Травматологія та ортопедія</c:v>
                </c:pt>
                <c:pt idx="6">
                  <c:v>Медична інформатика</c:v>
                </c:pt>
                <c:pt idx="7">
                  <c:v>Медична та біологічна фізика. Медична інформатика</c:v>
                </c:pt>
                <c:pt idx="8">
                  <c:v>Загальна практика - сімейна медицина</c:v>
                </c:pt>
                <c:pt idx="9">
                  <c:v>Фтизіатрія</c:v>
                </c:pt>
                <c:pt idx="10">
                  <c:v>Інфекційні хвороби</c:v>
                </c:pt>
                <c:pt idx="11">
                  <c:v>Біологічна та біоорганічна хімія</c:v>
                </c:pt>
                <c:pt idx="12">
                  <c:v>Філософія, етика та деонтологія</c:v>
                </c:pt>
                <c:pt idx="13">
                  <c:v>Українська мова за професійним спрямуванням</c:v>
                </c:pt>
                <c:pt idx="14">
                  <c:v>Медична біологія</c:v>
                </c:pt>
                <c:pt idx="15">
                  <c:v>Фізіологія</c:v>
                </c:pt>
                <c:pt idx="16">
                  <c:v>Онкологія та радіаційна медицина</c:v>
                </c:pt>
                <c:pt idx="17">
                  <c:v>Внутрішня медицина</c:v>
                </c:pt>
                <c:pt idx="18">
                  <c:v>Латинська мова</c:v>
                </c:pt>
                <c:pt idx="19">
                  <c:v>Медична хімія</c:v>
                </c:pt>
                <c:pt idx="20">
                  <c:v>Англійська мова (за професійним спрямуванням)</c:v>
                </c:pt>
                <c:pt idx="21">
                  <c:v>Мікробіологія, вірусологія та імунологія</c:v>
                </c:pt>
                <c:pt idx="22">
                  <c:v>Актуальні питання клінічної імунології та алергології</c:v>
                </c:pt>
                <c:pt idx="23">
                  <c:v>Внутрішня медицини</c:v>
                </c:pt>
                <c:pt idx="24">
                  <c:v>Педіатрія</c:v>
                </c:pt>
                <c:pt idx="25">
                  <c:v>Офтальмологія</c:v>
                </c:pt>
                <c:pt idx="26">
                  <c:v>Виробнича лікарська практика з практикумом функціональної діагностики</c:v>
                </c:pt>
                <c:pt idx="27">
                  <c:v>Соціальна медицина, організація та економіка охорони здоров’я</c:v>
                </c:pt>
                <c:pt idx="28">
                  <c:v>Гістологія, цитологія та ембріологія</c:v>
                </c:pt>
                <c:pt idx="29">
                  <c:v>Оториноларингологія</c:v>
                </c:pt>
                <c:pt idx="30">
                  <c:v>Основи інструментальної діагностики в хірургічній практиці</c:v>
                </c:pt>
                <c:pt idx="31">
                  <c:v>Патофізіологія</c:v>
                </c:pt>
                <c:pt idx="32">
                  <c:v>Історія України з курсом історії медицини</c:v>
                </c:pt>
                <c:pt idx="33">
                  <c:v>Загальна хірургія</c:v>
                </c:pt>
                <c:pt idx="34">
                  <c:v>Фармакологія</c:v>
                </c:pt>
                <c:pt idx="35">
                  <c:v>Пропедевтика внутрішньої медицина</c:v>
                </c:pt>
                <c:pt idx="36">
                  <c:v>Патоморфологія</c:v>
                </c:pt>
                <c:pt idx="37">
                  <c:v>Пропедевтика педіатрії</c:v>
                </c:pt>
                <c:pt idx="38">
                  <c:v>Гігієна та екологія</c:v>
                </c:pt>
              </c:strCache>
            </c:strRef>
          </c:cat>
          <c:val>
            <c:numRef>
              <c:f>'Аркуш4 (3)'!$D$3:$D$41</c:f>
              <c:numCache>
                <c:formatCode>0</c:formatCode>
                <c:ptCount val="39"/>
                <c:pt idx="0">
                  <c:v>72.72727272727272</c:v>
                </c:pt>
                <c:pt idx="1">
                  <c:v>95.454545454545453</c:v>
                </c:pt>
                <c:pt idx="2">
                  <c:v>72.222222222222229</c:v>
                </c:pt>
                <c:pt idx="3">
                  <c:v>84.615384615384627</c:v>
                </c:pt>
                <c:pt idx="4">
                  <c:v>92.307692307692307</c:v>
                </c:pt>
                <c:pt idx="5">
                  <c:v>72</c:v>
                </c:pt>
                <c:pt idx="6">
                  <c:v>63.414634146341463</c:v>
                </c:pt>
                <c:pt idx="7">
                  <c:v>66.666666666666657</c:v>
                </c:pt>
                <c:pt idx="8">
                  <c:v>46.153846153846153</c:v>
                </c:pt>
                <c:pt idx="9">
                  <c:v>52</c:v>
                </c:pt>
                <c:pt idx="10">
                  <c:v>80</c:v>
                </c:pt>
                <c:pt idx="11">
                  <c:v>31.707317073170735</c:v>
                </c:pt>
                <c:pt idx="12">
                  <c:v>75.609756097560975</c:v>
                </c:pt>
                <c:pt idx="13">
                  <c:v>66.666666666666671</c:v>
                </c:pt>
                <c:pt idx="14">
                  <c:v>54.545454545454547</c:v>
                </c:pt>
                <c:pt idx="15">
                  <c:v>78.048780487804876</c:v>
                </c:pt>
                <c:pt idx="16">
                  <c:v>60</c:v>
                </c:pt>
                <c:pt idx="17">
                  <c:v>38.46153846153846</c:v>
                </c:pt>
                <c:pt idx="18">
                  <c:v>69.696969696969688</c:v>
                </c:pt>
                <c:pt idx="19">
                  <c:v>24.242424242424242</c:v>
                </c:pt>
                <c:pt idx="20">
                  <c:v>60.606060606060609</c:v>
                </c:pt>
                <c:pt idx="21">
                  <c:v>58.536585365853654</c:v>
                </c:pt>
                <c:pt idx="22">
                  <c:v>61.53846153846154</c:v>
                </c:pt>
                <c:pt idx="23">
                  <c:v>60</c:v>
                </c:pt>
                <c:pt idx="24">
                  <c:v>40</c:v>
                </c:pt>
                <c:pt idx="25">
                  <c:v>60</c:v>
                </c:pt>
                <c:pt idx="26">
                  <c:v>60</c:v>
                </c:pt>
                <c:pt idx="27">
                  <c:v>53.333333333333329</c:v>
                </c:pt>
                <c:pt idx="28">
                  <c:v>56.410256410256409</c:v>
                </c:pt>
                <c:pt idx="29">
                  <c:v>53.333333333333336</c:v>
                </c:pt>
                <c:pt idx="30">
                  <c:v>46.666666666666671</c:v>
                </c:pt>
                <c:pt idx="31">
                  <c:v>47.058823529411768</c:v>
                </c:pt>
                <c:pt idx="32">
                  <c:v>30.303030303030305</c:v>
                </c:pt>
                <c:pt idx="33">
                  <c:v>41.176470588235297</c:v>
                </c:pt>
                <c:pt idx="34">
                  <c:v>47.058823529411761</c:v>
                </c:pt>
                <c:pt idx="35">
                  <c:v>41.17647058823529</c:v>
                </c:pt>
                <c:pt idx="36">
                  <c:v>35.294117647058826</c:v>
                </c:pt>
                <c:pt idx="37">
                  <c:v>29.411764705882351</c:v>
                </c:pt>
                <c:pt idx="38">
                  <c:v>41.17647058823529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10-4CC3-93BF-3019BDB5BD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1941701520"/>
        <c:axId val="1941714000"/>
      </c:lineChart>
      <c:catAx>
        <c:axId val="1941701520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UA"/>
          </a:p>
        </c:txPr>
        <c:crossAx val="1941714000"/>
        <c:crosses val="autoZero"/>
        <c:auto val="1"/>
        <c:lblAlgn val="ctr"/>
        <c:lblOffset val="100"/>
        <c:noMultiLvlLbl val="0"/>
      </c:catAx>
      <c:valAx>
        <c:axId val="1941714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uk-UA" sz="1600" dirty="0"/>
                  <a:t>%</a:t>
                </a:r>
              </a:p>
            </c:rich>
          </c:tx>
          <c:layout>
            <c:manualLayout>
              <c:xMode val="edge"/>
              <c:yMode val="edge"/>
              <c:x val="5.6575296045740762E-2"/>
              <c:y val="0.200228421743098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ru-UA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UA"/>
          </a:p>
        </c:txPr>
        <c:crossAx val="1941701520"/>
        <c:crosses val="autoZero"/>
        <c:crossBetween val="between"/>
      </c:valAx>
      <c:spPr>
        <a:noFill/>
        <a:ln w="381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UA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5D509-E0A1-45B5-861C-07B60C35993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E5C75-74B4-49EA-A828-F9F069F45B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58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E5C75-74B4-49EA-A828-F9F069F45BBC}" type="slidenum">
              <a:rPr lang="ru-UA" smtClean="0"/>
              <a:t>2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9948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E5C75-74B4-49EA-A828-F9F069F45BBC}" type="slidenum">
              <a:rPr lang="ru-UA" smtClean="0"/>
              <a:t>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8737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E5C75-74B4-49EA-A828-F9F069F45BBC}" type="slidenum">
              <a:rPr lang="ru-UA" smtClean="0"/>
              <a:t>4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1090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E5C75-74B4-49EA-A828-F9F069F45BBC}" type="slidenum">
              <a:rPr lang="ru-UA" smtClean="0"/>
              <a:t>5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7978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E5C75-74B4-49EA-A828-F9F069F45BBC}" type="slidenum">
              <a:rPr lang="ru-UA" smtClean="0"/>
              <a:t>6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4922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E5C75-74B4-49EA-A828-F9F069F45BBC}" type="slidenum">
              <a:rPr lang="ru-UA" smtClean="0"/>
              <a:t>7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495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E5C75-74B4-49EA-A828-F9F069F45BBC}" type="slidenum">
              <a:rPr lang="ru-UA" smtClean="0"/>
              <a:t>8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16225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>
            <a:extLst>
              <a:ext uri="{FF2B5EF4-FFF2-40B4-BE49-F238E27FC236}">
                <a16:creationId xmlns:a16="http://schemas.microsoft.com/office/drawing/2014/main" id="{4EC2EBD9-F20D-47A5-9E69-BC17B87BB303}"/>
              </a:ext>
            </a:extLst>
          </p:cNvPr>
          <p:cNvPicPr/>
          <p:nvPr/>
        </p:nvPicPr>
        <p:blipFill rotWithShape="1">
          <a:blip r:embed="rId2" cstate="print"/>
          <a:srcRect l="28772" r="60725" b="71111"/>
          <a:stretch/>
        </p:blipFill>
        <p:spPr>
          <a:xfrm>
            <a:off x="0" y="-6017"/>
            <a:ext cx="18288000" cy="10287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D7EFFBFC-BF15-4FE7-81A7-4A6754683CE1}"/>
              </a:ext>
            </a:extLst>
          </p:cNvPr>
          <p:cNvSpPr txBox="1">
            <a:spLocks/>
          </p:cNvSpPr>
          <p:nvPr/>
        </p:nvSpPr>
        <p:spPr>
          <a:xfrm>
            <a:off x="1524000" y="4152900"/>
            <a:ext cx="16002000" cy="3001719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50000"/>
              </a:lnSpc>
              <a:spcBef>
                <a:spcPts val="250"/>
              </a:spcBef>
            </a:pPr>
            <a:r>
              <a:rPr lang="uk-UA" sz="3200" b="1" spc="22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РЕЗУЛЬТАТИ УСПІШНОСТІ ЗДОБУВАЧІВ ВИЩОЇ ОСВІТИ</a:t>
            </a:r>
          </a:p>
          <a:p>
            <a:pPr marL="12700" marR="5080">
              <a:lnSpc>
                <a:spcPct val="150000"/>
              </a:lnSpc>
              <a:spcBef>
                <a:spcPts val="250"/>
              </a:spcBef>
            </a:pPr>
            <a:r>
              <a:rPr lang="uk-UA" sz="3200" b="1" spc="22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МЕДИЧНИЙ ФАКУЛЬТЕТ</a:t>
            </a:r>
            <a:endParaRPr lang="ru-RU" sz="3200" b="1" spc="229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>
              <a:lnSpc>
                <a:spcPct val="150000"/>
              </a:lnSpc>
              <a:spcBef>
                <a:spcPts val="250"/>
              </a:spcBef>
            </a:pPr>
            <a:r>
              <a:rPr lang="uk-UA" sz="3200" b="1" spc="22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ПІДСУМКАМИ  </a:t>
            </a:r>
            <a:r>
              <a:rPr lang="ru-RU" sz="3200" b="1" spc="22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ЗАЛІКОВО-ЕКЗАМЕНАЦІЙНОЇ ЗИМОВОЇ СЕСІЇ 2023-2024 Н.Р.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80104E-88D9-45BE-A7AD-AB7FF4A41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-342900"/>
            <a:ext cx="4953000" cy="424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71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460B7E4-6B2C-4681-9BF5-A8982B1AFDE6}"/>
              </a:ext>
            </a:extLst>
          </p:cNvPr>
          <p:cNvSpPr/>
          <p:nvPr/>
        </p:nvSpPr>
        <p:spPr>
          <a:xfrm>
            <a:off x="17373600" y="93726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242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UA" sz="3200" b="1" dirty="0">
              <a:solidFill>
                <a:srgbClr val="242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D23FDBEE-6930-4419-A33E-FCC336DD22BA}"/>
              </a:ext>
            </a:extLst>
          </p:cNvPr>
          <p:cNvSpPr txBox="1">
            <a:spLocks/>
          </p:cNvSpPr>
          <p:nvPr/>
        </p:nvSpPr>
        <p:spPr>
          <a:xfrm>
            <a:off x="1143000" y="232236"/>
            <a:ext cx="15621000" cy="1055417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spcBef>
                <a:spcPts val="250"/>
              </a:spcBef>
            </a:pPr>
            <a:r>
              <a:rPr lang="uk-UA" sz="3200" b="1" spc="229" dirty="0">
                <a:solidFill>
                  <a:srgbClr val="306B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ЗАГАЛЬНІ ПОКАЗНИКИ УСПІШНОСТІ ЗДОБУВАЧІВ</a:t>
            </a:r>
          </a:p>
          <a:p>
            <a:pPr marL="12700" marR="5080">
              <a:spcBef>
                <a:spcPts val="250"/>
              </a:spcBef>
            </a:pPr>
            <a:r>
              <a:rPr lang="uk-UA" sz="3200" b="1" spc="229" dirty="0">
                <a:solidFill>
                  <a:srgbClr val="306B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ЗАЛІКОВО-ЕКЗАМЕНАЦІЙНОЇ ЗИМОВОЇ СЕСІЇ 2023-2024 Н.Р.</a:t>
            </a:r>
            <a:endParaRPr lang="ru-RU" sz="3200" b="1" dirty="0">
              <a:solidFill>
                <a:srgbClr val="306B3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7DE89EBF-3C93-441C-9336-9E13ACD71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383989"/>
              </p:ext>
            </p:extLst>
          </p:nvPr>
        </p:nvGraphicFramePr>
        <p:xfrm>
          <a:off x="381000" y="2095500"/>
          <a:ext cx="9144000" cy="5148097"/>
        </p:xfrm>
        <a:graphic>
          <a:graphicData uri="http://schemas.openxmlformats.org/drawingml/2006/table">
            <a:tbl>
              <a:tblPr/>
              <a:tblGrid>
                <a:gridCol w="665168">
                  <a:extLst>
                    <a:ext uri="{9D8B030D-6E8A-4147-A177-3AD203B41FA5}">
                      <a16:colId xmlns:a16="http://schemas.microsoft.com/office/drawing/2014/main" val="3189362871"/>
                    </a:ext>
                  </a:extLst>
                </a:gridCol>
                <a:gridCol w="1106587">
                  <a:extLst>
                    <a:ext uri="{9D8B030D-6E8A-4147-A177-3AD203B41FA5}">
                      <a16:colId xmlns:a16="http://schemas.microsoft.com/office/drawing/2014/main" val="74038576"/>
                    </a:ext>
                  </a:extLst>
                </a:gridCol>
                <a:gridCol w="749976">
                  <a:extLst>
                    <a:ext uri="{9D8B030D-6E8A-4147-A177-3AD203B41FA5}">
                      <a16:colId xmlns:a16="http://schemas.microsoft.com/office/drawing/2014/main" val="1106070085"/>
                    </a:ext>
                  </a:extLst>
                </a:gridCol>
                <a:gridCol w="796954">
                  <a:extLst>
                    <a:ext uri="{9D8B030D-6E8A-4147-A177-3AD203B41FA5}">
                      <a16:colId xmlns:a16="http://schemas.microsoft.com/office/drawing/2014/main" val="1167536167"/>
                    </a:ext>
                  </a:extLst>
                </a:gridCol>
                <a:gridCol w="749976">
                  <a:extLst>
                    <a:ext uri="{9D8B030D-6E8A-4147-A177-3AD203B41FA5}">
                      <a16:colId xmlns:a16="http://schemas.microsoft.com/office/drawing/2014/main" val="1332916927"/>
                    </a:ext>
                  </a:extLst>
                </a:gridCol>
                <a:gridCol w="805343">
                  <a:extLst>
                    <a:ext uri="{9D8B030D-6E8A-4147-A177-3AD203B41FA5}">
                      <a16:colId xmlns:a16="http://schemas.microsoft.com/office/drawing/2014/main" val="2585723877"/>
                    </a:ext>
                  </a:extLst>
                </a:gridCol>
                <a:gridCol w="796954">
                  <a:extLst>
                    <a:ext uri="{9D8B030D-6E8A-4147-A177-3AD203B41FA5}">
                      <a16:colId xmlns:a16="http://schemas.microsoft.com/office/drawing/2014/main" val="65458936"/>
                    </a:ext>
                  </a:extLst>
                </a:gridCol>
                <a:gridCol w="694608">
                  <a:extLst>
                    <a:ext uri="{9D8B030D-6E8A-4147-A177-3AD203B41FA5}">
                      <a16:colId xmlns:a16="http://schemas.microsoft.com/office/drawing/2014/main" val="427213345"/>
                    </a:ext>
                  </a:extLst>
                </a:gridCol>
                <a:gridCol w="568634">
                  <a:extLst>
                    <a:ext uri="{9D8B030D-6E8A-4147-A177-3AD203B41FA5}">
                      <a16:colId xmlns:a16="http://schemas.microsoft.com/office/drawing/2014/main" val="1159586412"/>
                    </a:ext>
                  </a:extLst>
                </a:gridCol>
                <a:gridCol w="1001785">
                  <a:extLst>
                    <a:ext uri="{9D8B030D-6E8A-4147-A177-3AD203B41FA5}">
                      <a16:colId xmlns:a16="http://schemas.microsoft.com/office/drawing/2014/main" val="652150843"/>
                    </a:ext>
                  </a:extLst>
                </a:gridCol>
                <a:gridCol w="1208015">
                  <a:extLst>
                    <a:ext uri="{9D8B030D-6E8A-4147-A177-3AD203B41FA5}">
                      <a16:colId xmlns:a16="http://schemas.microsoft.com/office/drawing/2014/main" val="43233084"/>
                    </a:ext>
                  </a:extLst>
                </a:gridCol>
              </a:tblGrid>
              <a:tr h="114363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Курс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A7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Група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A7B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Відсоток  студентів,  які склали сесію на: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A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Загальний показник успішності,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A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Якісний показник успішності,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A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333574"/>
                  </a:ext>
                </a:extLst>
              </a:tr>
              <a:tr h="43232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180-200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A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160-179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A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150-159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A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130-149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A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120-129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A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50-119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A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0-49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A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120-200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A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150-200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A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702822"/>
                  </a:ext>
                </a:extLst>
              </a:tr>
              <a:tr h="43232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(А)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A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(В)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A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(С)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A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A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A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(Fx)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A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(F)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A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A-E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A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A-C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3A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223854"/>
                  </a:ext>
                </a:extLst>
              </a:tr>
              <a:tr h="43232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МЕД 23-101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3995366"/>
                  </a:ext>
                </a:extLst>
              </a:tr>
              <a:tr h="43232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ІІ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МЕД 22-201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783571"/>
                  </a:ext>
                </a:extLst>
              </a:tr>
              <a:tr h="43232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ІІІ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МЕД 21-301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628501"/>
                  </a:ext>
                </a:extLst>
              </a:tr>
              <a:tr h="43232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МЕД 20-401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673722"/>
                  </a:ext>
                </a:extLst>
              </a:tr>
              <a:tr h="43232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МЕД 20-501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509528"/>
                  </a:ext>
                </a:extLst>
              </a:tr>
              <a:tr h="43232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МЕД 20-601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6840135"/>
                  </a:ext>
                </a:extLst>
              </a:tr>
              <a:tr h="54582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Середнє значення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8579116"/>
                  </a:ext>
                </a:extLst>
              </a:tr>
            </a:tbl>
          </a:graphicData>
        </a:graphic>
      </p:graphicFrame>
      <p:graphicFrame>
        <p:nvGraphicFramePr>
          <p:cNvPr id="11" name="Діаграма 10">
            <a:extLst>
              <a:ext uri="{FF2B5EF4-FFF2-40B4-BE49-F238E27FC236}">
                <a16:creationId xmlns:a16="http://schemas.microsoft.com/office/drawing/2014/main" id="{2A984889-4505-4353-93A1-610FB793A8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5468203"/>
              </p:ext>
            </p:extLst>
          </p:nvPr>
        </p:nvGraphicFramePr>
        <p:xfrm>
          <a:off x="9525000" y="2324101"/>
          <a:ext cx="8382000" cy="491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94009A-3F59-48C8-928C-3D789A927F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800" y="-434088"/>
            <a:ext cx="2971800" cy="254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40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460B7E4-6B2C-4681-9BF5-A8982B1AFDE6}"/>
              </a:ext>
            </a:extLst>
          </p:cNvPr>
          <p:cNvSpPr/>
          <p:nvPr/>
        </p:nvSpPr>
        <p:spPr>
          <a:xfrm>
            <a:off x="17373600" y="93726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noProof="1">
                <a:solidFill>
                  <a:srgbClr val="242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4A5F6E19-C5B7-4595-9762-6221D82573D1}"/>
              </a:ext>
            </a:extLst>
          </p:cNvPr>
          <p:cNvSpPr/>
          <p:nvPr/>
        </p:nvSpPr>
        <p:spPr>
          <a:xfrm>
            <a:off x="16840200" y="-44549"/>
            <a:ext cx="1409700" cy="1416149"/>
          </a:xfrm>
          <a:custGeom>
            <a:avLst/>
            <a:gdLst/>
            <a:ahLst/>
            <a:cxnLst/>
            <a:rect l="l" t="t" r="r" b="b"/>
            <a:pathLst>
              <a:path w="2611371" h="2634746">
                <a:moveTo>
                  <a:pt x="0" y="0"/>
                </a:moveTo>
                <a:lnTo>
                  <a:pt x="2611371" y="0"/>
                </a:lnTo>
                <a:lnTo>
                  <a:pt x="2611371" y="2634747"/>
                </a:lnTo>
                <a:lnTo>
                  <a:pt x="0" y="26347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6272AFCE-F3C5-46C9-AC57-B732997AF2A6}"/>
              </a:ext>
            </a:extLst>
          </p:cNvPr>
          <p:cNvSpPr txBox="1">
            <a:spLocks/>
          </p:cNvSpPr>
          <p:nvPr/>
        </p:nvSpPr>
        <p:spPr>
          <a:xfrm>
            <a:off x="1143000" y="232236"/>
            <a:ext cx="15604958" cy="524503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spcBef>
                <a:spcPts val="250"/>
              </a:spcBef>
            </a:pPr>
            <a:r>
              <a:rPr lang="ru-RU" sz="3200" b="1" spc="229" dirty="0">
                <a:solidFill>
                  <a:srgbClr val="306B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ПОКАЗНИКИ УСПІШНОСТІ ЗДОБУВАЧІВ</a:t>
            </a:r>
            <a:endParaRPr lang="ru-RU" sz="3200" b="1" dirty="0">
              <a:solidFill>
                <a:srgbClr val="306B3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89F2D5B4-B40B-4124-A9BB-CE05E922A631}"/>
              </a:ext>
            </a:extLst>
          </p:cNvPr>
          <p:cNvSpPr txBox="1">
            <a:spLocks/>
          </p:cNvSpPr>
          <p:nvPr/>
        </p:nvSpPr>
        <p:spPr>
          <a:xfrm>
            <a:off x="1981200" y="830279"/>
            <a:ext cx="14554200" cy="524503"/>
          </a:xfrm>
          <a:prstGeom prst="rect">
            <a:avLst/>
          </a:prstGeom>
          <a:solidFill>
            <a:srgbClr val="306B3A"/>
          </a:solidFill>
        </p:spPr>
        <p:txBody>
          <a:bodyPr vert="horz" wrap="square" lIns="0" tIns="3175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spcBef>
                <a:spcPts val="250"/>
              </a:spcBef>
            </a:pPr>
            <a:r>
              <a:rPr lang="ru-RU" sz="3200" b="1" spc="22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 КУРС  ГРУП</a:t>
            </a:r>
            <a:r>
              <a:rPr lang="uk-UA" sz="3200" b="1" spc="22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ru-RU" sz="3200" b="1" spc="22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МЕД 23-101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Діаграма 8">
            <a:extLst>
              <a:ext uri="{FF2B5EF4-FFF2-40B4-BE49-F238E27FC236}">
                <a16:creationId xmlns:a16="http://schemas.microsoft.com/office/drawing/2014/main" id="{40867F5D-45F5-46C8-9C61-5DC59F5FC7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737229"/>
              </p:ext>
            </p:extLst>
          </p:nvPr>
        </p:nvGraphicFramePr>
        <p:xfrm>
          <a:off x="2667000" y="2324100"/>
          <a:ext cx="129540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C0B38C-9D63-4B31-AB9B-BF62F10554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0" y="-208332"/>
            <a:ext cx="2929461" cy="250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19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460B7E4-6B2C-4681-9BF5-A8982B1AFDE6}"/>
              </a:ext>
            </a:extLst>
          </p:cNvPr>
          <p:cNvSpPr/>
          <p:nvPr/>
        </p:nvSpPr>
        <p:spPr>
          <a:xfrm>
            <a:off x="17373600" y="93726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noProof="1">
                <a:solidFill>
                  <a:srgbClr val="242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4A5F6E19-C5B7-4595-9762-6221D82573D1}"/>
              </a:ext>
            </a:extLst>
          </p:cNvPr>
          <p:cNvSpPr/>
          <p:nvPr/>
        </p:nvSpPr>
        <p:spPr>
          <a:xfrm>
            <a:off x="16840200" y="-44549"/>
            <a:ext cx="1409700" cy="1416149"/>
          </a:xfrm>
          <a:custGeom>
            <a:avLst/>
            <a:gdLst/>
            <a:ahLst/>
            <a:cxnLst/>
            <a:rect l="l" t="t" r="r" b="b"/>
            <a:pathLst>
              <a:path w="2611371" h="2634746">
                <a:moveTo>
                  <a:pt x="0" y="0"/>
                </a:moveTo>
                <a:lnTo>
                  <a:pt x="2611371" y="0"/>
                </a:lnTo>
                <a:lnTo>
                  <a:pt x="2611371" y="2634747"/>
                </a:lnTo>
                <a:lnTo>
                  <a:pt x="0" y="26347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6272AFCE-F3C5-46C9-AC57-B732997AF2A6}"/>
              </a:ext>
            </a:extLst>
          </p:cNvPr>
          <p:cNvSpPr txBox="1">
            <a:spLocks/>
          </p:cNvSpPr>
          <p:nvPr/>
        </p:nvSpPr>
        <p:spPr>
          <a:xfrm>
            <a:off x="1143000" y="232236"/>
            <a:ext cx="15604958" cy="524503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spcBef>
                <a:spcPts val="250"/>
              </a:spcBef>
            </a:pPr>
            <a:r>
              <a:rPr lang="ru-RU" sz="3200" b="1" spc="229" dirty="0">
                <a:solidFill>
                  <a:srgbClr val="306B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ПОКАЗНИКИ УСПІШНОСТІ ЗДОБУВАЧІВ</a:t>
            </a:r>
            <a:endParaRPr lang="ru-RU" sz="3200" b="1" dirty="0">
              <a:solidFill>
                <a:srgbClr val="306B3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89F2D5B4-B40B-4124-A9BB-CE05E922A631}"/>
              </a:ext>
            </a:extLst>
          </p:cNvPr>
          <p:cNvSpPr txBox="1">
            <a:spLocks/>
          </p:cNvSpPr>
          <p:nvPr/>
        </p:nvSpPr>
        <p:spPr>
          <a:xfrm>
            <a:off x="1981200" y="830279"/>
            <a:ext cx="14554200" cy="524503"/>
          </a:xfrm>
          <a:prstGeom prst="rect">
            <a:avLst/>
          </a:prstGeom>
          <a:solidFill>
            <a:srgbClr val="306B3A"/>
          </a:solidFill>
        </p:spPr>
        <p:txBody>
          <a:bodyPr vert="horz" wrap="square" lIns="0" tIns="3175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spcBef>
                <a:spcPts val="250"/>
              </a:spcBef>
            </a:pPr>
            <a:r>
              <a:rPr lang="uk-UA" sz="3200" b="1" spc="229" noProof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ІІ</a:t>
            </a:r>
            <a:r>
              <a:rPr lang="ru-RU" sz="3200" b="1" spc="22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КУРС  ГРУП</a:t>
            </a:r>
            <a:r>
              <a:rPr lang="uk-UA" sz="3200" b="1" spc="22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ru-RU" sz="3200" b="1" spc="22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3200" b="1" spc="229" noProof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 22-201 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4" name="Діаграма 13">
            <a:extLst>
              <a:ext uri="{FF2B5EF4-FFF2-40B4-BE49-F238E27FC236}">
                <a16:creationId xmlns:a16="http://schemas.microsoft.com/office/drawing/2014/main" id="{33268EC3-2E4B-4819-849C-44904A20A1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2812123"/>
              </p:ext>
            </p:extLst>
          </p:nvPr>
        </p:nvGraphicFramePr>
        <p:xfrm>
          <a:off x="2819400" y="2552700"/>
          <a:ext cx="10668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DAA54D-226E-4058-BA81-22352BAA50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940" y="-181532"/>
            <a:ext cx="2480113" cy="212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38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460B7E4-6B2C-4681-9BF5-A8982B1AFDE6}"/>
              </a:ext>
            </a:extLst>
          </p:cNvPr>
          <p:cNvSpPr/>
          <p:nvPr/>
        </p:nvSpPr>
        <p:spPr>
          <a:xfrm>
            <a:off x="17373600" y="93726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noProof="1">
                <a:solidFill>
                  <a:srgbClr val="242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4A5F6E19-C5B7-4595-9762-6221D82573D1}"/>
              </a:ext>
            </a:extLst>
          </p:cNvPr>
          <p:cNvSpPr/>
          <p:nvPr/>
        </p:nvSpPr>
        <p:spPr>
          <a:xfrm>
            <a:off x="16840200" y="-44549"/>
            <a:ext cx="1409700" cy="1416149"/>
          </a:xfrm>
          <a:custGeom>
            <a:avLst/>
            <a:gdLst/>
            <a:ahLst/>
            <a:cxnLst/>
            <a:rect l="l" t="t" r="r" b="b"/>
            <a:pathLst>
              <a:path w="2611371" h="2634746">
                <a:moveTo>
                  <a:pt x="0" y="0"/>
                </a:moveTo>
                <a:lnTo>
                  <a:pt x="2611371" y="0"/>
                </a:lnTo>
                <a:lnTo>
                  <a:pt x="2611371" y="2634747"/>
                </a:lnTo>
                <a:lnTo>
                  <a:pt x="0" y="26347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6272AFCE-F3C5-46C9-AC57-B732997AF2A6}"/>
              </a:ext>
            </a:extLst>
          </p:cNvPr>
          <p:cNvSpPr txBox="1">
            <a:spLocks/>
          </p:cNvSpPr>
          <p:nvPr/>
        </p:nvSpPr>
        <p:spPr>
          <a:xfrm>
            <a:off x="1143000" y="232236"/>
            <a:ext cx="15604958" cy="524503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spcBef>
                <a:spcPts val="250"/>
              </a:spcBef>
            </a:pPr>
            <a:r>
              <a:rPr lang="ru-RU" sz="3200" b="1" spc="229" dirty="0">
                <a:solidFill>
                  <a:srgbClr val="306B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ПОКАЗНИКИ УСПІШНОСТІ ЗДОБУВАЧІВ</a:t>
            </a:r>
            <a:endParaRPr lang="ru-RU" sz="3200" b="1" dirty="0">
              <a:solidFill>
                <a:srgbClr val="306B3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89F2D5B4-B40B-4124-A9BB-CE05E922A631}"/>
              </a:ext>
            </a:extLst>
          </p:cNvPr>
          <p:cNvSpPr txBox="1">
            <a:spLocks/>
          </p:cNvSpPr>
          <p:nvPr/>
        </p:nvSpPr>
        <p:spPr>
          <a:xfrm>
            <a:off x="1981200" y="830279"/>
            <a:ext cx="14554200" cy="524503"/>
          </a:xfrm>
          <a:prstGeom prst="rect">
            <a:avLst/>
          </a:prstGeom>
          <a:solidFill>
            <a:srgbClr val="306B3A"/>
          </a:solidFill>
        </p:spPr>
        <p:txBody>
          <a:bodyPr vert="horz" wrap="square" lIns="0" tIns="3175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spcBef>
                <a:spcPts val="250"/>
              </a:spcBef>
            </a:pPr>
            <a:r>
              <a:rPr lang="uk-UA" sz="3200" b="1" spc="229" noProof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ІІІ</a:t>
            </a:r>
            <a:r>
              <a:rPr lang="ru-RU" sz="3200" b="1" spc="22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КУРС  ГРУП</a:t>
            </a:r>
            <a:r>
              <a:rPr lang="uk-UA" sz="3200" b="1" spc="22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ru-RU" sz="3200" b="1" spc="22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3200" b="1" spc="229" noProof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 21-301 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Діаграма 8">
            <a:extLst>
              <a:ext uri="{FF2B5EF4-FFF2-40B4-BE49-F238E27FC236}">
                <a16:creationId xmlns:a16="http://schemas.microsoft.com/office/drawing/2014/main" id="{0C62BB85-52C5-4A4A-96C0-A2DFA2B1F5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5111496"/>
              </p:ext>
            </p:extLst>
          </p:nvPr>
        </p:nvGraphicFramePr>
        <p:xfrm>
          <a:off x="2286000" y="2095500"/>
          <a:ext cx="12573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2051CD-A187-4F2D-BD8C-6056BC39A0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0666" y="28902"/>
            <a:ext cx="2128767" cy="182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80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460B7E4-6B2C-4681-9BF5-A8982B1AFDE6}"/>
              </a:ext>
            </a:extLst>
          </p:cNvPr>
          <p:cNvSpPr/>
          <p:nvPr/>
        </p:nvSpPr>
        <p:spPr>
          <a:xfrm>
            <a:off x="17373600" y="93726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noProof="1">
                <a:solidFill>
                  <a:srgbClr val="242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4A5F6E19-C5B7-4595-9762-6221D82573D1}"/>
              </a:ext>
            </a:extLst>
          </p:cNvPr>
          <p:cNvSpPr/>
          <p:nvPr/>
        </p:nvSpPr>
        <p:spPr>
          <a:xfrm>
            <a:off x="16840200" y="-44549"/>
            <a:ext cx="1409700" cy="1416149"/>
          </a:xfrm>
          <a:custGeom>
            <a:avLst/>
            <a:gdLst/>
            <a:ahLst/>
            <a:cxnLst/>
            <a:rect l="l" t="t" r="r" b="b"/>
            <a:pathLst>
              <a:path w="2611371" h="2634746">
                <a:moveTo>
                  <a:pt x="0" y="0"/>
                </a:moveTo>
                <a:lnTo>
                  <a:pt x="2611371" y="0"/>
                </a:lnTo>
                <a:lnTo>
                  <a:pt x="2611371" y="2634747"/>
                </a:lnTo>
                <a:lnTo>
                  <a:pt x="0" y="26347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6272AFCE-F3C5-46C9-AC57-B732997AF2A6}"/>
              </a:ext>
            </a:extLst>
          </p:cNvPr>
          <p:cNvSpPr txBox="1">
            <a:spLocks/>
          </p:cNvSpPr>
          <p:nvPr/>
        </p:nvSpPr>
        <p:spPr>
          <a:xfrm>
            <a:off x="1143000" y="232236"/>
            <a:ext cx="15604958" cy="524503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spcBef>
                <a:spcPts val="250"/>
              </a:spcBef>
            </a:pPr>
            <a:r>
              <a:rPr lang="ru-RU" sz="3200" b="1" spc="229" dirty="0">
                <a:solidFill>
                  <a:srgbClr val="306B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ПОКАЗНИКИ УСПІШНОСТІ ЗДОБУВАЧІВ</a:t>
            </a:r>
            <a:endParaRPr lang="ru-RU" sz="3200" b="1" dirty="0">
              <a:solidFill>
                <a:srgbClr val="306B3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89F2D5B4-B40B-4124-A9BB-CE05E922A631}"/>
              </a:ext>
            </a:extLst>
          </p:cNvPr>
          <p:cNvSpPr txBox="1">
            <a:spLocks/>
          </p:cNvSpPr>
          <p:nvPr/>
        </p:nvSpPr>
        <p:spPr>
          <a:xfrm>
            <a:off x="1981200" y="830279"/>
            <a:ext cx="14554200" cy="524503"/>
          </a:xfrm>
          <a:prstGeom prst="rect">
            <a:avLst/>
          </a:prstGeom>
          <a:solidFill>
            <a:srgbClr val="306B3A"/>
          </a:solidFill>
        </p:spPr>
        <p:txBody>
          <a:bodyPr vert="horz" wrap="square" lIns="0" tIns="3175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spcBef>
                <a:spcPts val="250"/>
              </a:spcBef>
            </a:pPr>
            <a:r>
              <a:rPr lang="en-US" sz="3200" b="1" spc="229" noProof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</a:t>
            </a:r>
            <a:r>
              <a:rPr lang="ru-RU" sz="3200" b="1" spc="22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КУРС  ГРУП</a:t>
            </a:r>
            <a:r>
              <a:rPr lang="uk-UA" sz="3200" b="1" spc="22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ru-RU" sz="3200" b="1" spc="22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3200" b="1" spc="229" noProof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 20-401 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Діаграма 10">
            <a:extLst>
              <a:ext uri="{FF2B5EF4-FFF2-40B4-BE49-F238E27FC236}">
                <a16:creationId xmlns:a16="http://schemas.microsoft.com/office/drawing/2014/main" id="{EF30D871-E3F0-4066-A79C-7DC09588E1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7797189"/>
              </p:ext>
            </p:extLst>
          </p:nvPr>
        </p:nvGraphicFramePr>
        <p:xfrm>
          <a:off x="2209800" y="2324100"/>
          <a:ext cx="146304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9E3ECF-8384-463C-B231-0188FC5CB1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665" y="-342900"/>
            <a:ext cx="2918135" cy="249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02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460B7E4-6B2C-4681-9BF5-A8982B1AFDE6}"/>
              </a:ext>
            </a:extLst>
          </p:cNvPr>
          <p:cNvSpPr/>
          <p:nvPr/>
        </p:nvSpPr>
        <p:spPr>
          <a:xfrm>
            <a:off x="17373600" y="93726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noProof="1">
                <a:solidFill>
                  <a:srgbClr val="242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4A5F6E19-C5B7-4595-9762-6221D82573D1}"/>
              </a:ext>
            </a:extLst>
          </p:cNvPr>
          <p:cNvSpPr/>
          <p:nvPr/>
        </p:nvSpPr>
        <p:spPr>
          <a:xfrm>
            <a:off x="16840200" y="-44549"/>
            <a:ext cx="1409700" cy="1416149"/>
          </a:xfrm>
          <a:custGeom>
            <a:avLst/>
            <a:gdLst/>
            <a:ahLst/>
            <a:cxnLst/>
            <a:rect l="l" t="t" r="r" b="b"/>
            <a:pathLst>
              <a:path w="2611371" h="2634746">
                <a:moveTo>
                  <a:pt x="0" y="0"/>
                </a:moveTo>
                <a:lnTo>
                  <a:pt x="2611371" y="0"/>
                </a:lnTo>
                <a:lnTo>
                  <a:pt x="2611371" y="2634747"/>
                </a:lnTo>
                <a:lnTo>
                  <a:pt x="0" y="26347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6272AFCE-F3C5-46C9-AC57-B732997AF2A6}"/>
              </a:ext>
            </a:extLst>
          </p:cNvPr>
          <p:cNvSpPr txBox="1">
            <a:spLocks/>
          </p:cNvSpPr>
          <p:nvPr/>
        </p:nvSpPr>
        <p:spPr>
          <a:xfrm>
            <a:off x="1143000" y="232236"/>
            <a:ext cx="15604958" cy="524503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spcBef>
                <a:spcPts val="250"/>
              </a:spcBef>
            </a:pPr>
            <a:r>
              <a:rPr lang="ru-RU" sz="3200" b="1" spc="229" dirty="0">
                <a:solidFill>
                  <a:srgbClr val="306B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ПОКАЗНИКИ УСПІШНОСТІ ЗДОБУВАЧІВ</a:t>
            </a:r>
            <a:endParaRPr lang="ru-RU" sz="3200" b="1" dirty="0">
              <a:solidFill>
                <a:srgbClr val="306B3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89F2D5B4-B40B-4124-A9BB-CE05E922A631}"/>
              </a:ext>
            </a:extLst>
          </p:cNvPr>
          <p:cNvSpPr txBox="1">
            <a:spLocks/>
          </p:cNvSpPr>
          <p:nvPr/>
        </p:nvSpPr>
        <p:spPr>
          <a:xfrm>
            <a:off x="1981200" y="830279"/>
            <a:ext cx="14554200" cy="524503"/>
          </a:xfrm>
          <a:prstGeom prst="rect">
            <a:avLst/>
          </a:prstGeom>
          <a:solidFill>
            <a:srgbClr val="306B3A"/>
          </a:solidFill>
        </p:spPr>
        <p:txBody>
          <a:bodyPr vert="horz" wrap="square" lIns="0" tIns="3175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spcBef>
                <a:spcPts val="250"/>
              </a:spcBef>
            </a:pPr>
            <a:r>
              <a:rPr lang="en-US" sz="3200" b="1" spc="229" noProof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ru-RU" sz="3200" b="1" spc="22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КУРС  ГРУП</a:t>
            </a:r>
            <a:r>
              <a:rPr lang="uk-UA" sz="3200" b="1" spc="22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ru-RU" sz="3200" b="1" spc="22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3200" b="1" spc="229" noProof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 20-501 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Діаграма 10">
            <a:extLst>
              <a:ext uri="{FF2B5EF4-FFF2-40B4-BE49-F238E27FC236}">
                <a16:creationId xmlns:a16="http://schemas.microsoft.com/office/drawing/2014/main" id="{3434FA70-9B40-4B77-B682-D3E31BB77C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3922226"/>
              </p:ext>
            </p:extLst>
          </p:nvPr>
        </p:nvGraphicFramePr>
        <p:xfrm>
          <a:off x="2514600" y="2857500"/>
          <a:ext cx="123444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E4CFBF-DCC8-4E48-B3D9-F1E4A0E9D0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0" y="-38100"/>
            <a:ext cx="2324607" cy="199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9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460B7E4-6B2C-4681-9BF5-A8982B1AFDE6}"/>
              </a:ext>
            </a:extLst>
          </p:cNvPr>
          <p:cNvSpPr/>
          <p:nvPr/>
        </p:nvSpPr>
        <p:spPr>
          <a:xfrm>
            <a:off x="17373600" y="93726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noProof="1">
                <a:solidFill>
                  <a:srgbClr val="242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4A5F6E19-C5B7-4595-9762-6221D82573D1}"/>
              </a:ext>
            </a:extLst>
          </p:cNvPr>
          <p:cNvSpPr/>
          <p:nvPr/>
        </p:nvSpPr>
        <p:spPr>
          <a:xfrm>
            <a:off x="16840200" y="-44549"/>
            <a:ext cx="1409700" cy="1416149"/>
          </a:xfrm>
          <a:custGeom>
            <a:avLst/>
            <a:gdLst/>
            <a:ahLst/>
            <a:cxnLst/>
            <a:rect l="l" t="t" r="r" b="b"/>
            <a:pathLst>
              <a:path w="2611371" h="2634746">
                <a:moveTo>
                  <a:pt x="0" y="0"/>
                </a:moveTo>
                <a:lnTo>
                  <a:pt x="2611371" y="0"/>
                </a:lnTo>
                <a:lnTo>
                  <a:pt x="2611371" y="2634747"/>
                </a:lnTo>
                <a:lnTo>
                  <a:pt x="0" y="26347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6272AFCE-F3C5-46C9-AC57-B732997AF2A6}"/>
              </a:ext>
            </a:extLst>
          </p:cNvPr>
          <p:cNvSpPr txBox="1">
            <a:spLocks/>
          </p:cNvSpPr>
          <p:nvPr/>
        </p:nvSpPr>
        <p:spPr>
          <a:xfrm>
            <a:off x="1143000" y="232236"/>
            <a:ext cx="15604958" cy="524503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spcBef>
                <a:spcPts val="250"/>
              </a:spcBef>
            </a:pPr>
            <a:r>
              <a:rPr lang="ru-RU" sz="3200" b="1" spc="229" dirty="0">
                <a:solidFill>
                  <a:srgbClr val="306B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ПОКАЗНИКИ УСПІШНОСТІ ЗДОБУВАЧІВ</a:t>
            </a:r>
            <a:endParaRPr lang="ru-RU" sz="3200" b="1" dirty="0">
              <a:solidFill>
                <a:srgbClr val="306B3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89F2D5B4-B40B-4124-A9BB-CE05E922A631}"/>
              </a:ext>
            </a:extLst>
          </p:cNvPr>
          <p:cNvSpPr txBox="1">
            <a:spLocks/>
          </p:cNvSpPr>
          <p:nvPr/>
        </p:nvSpPr>
        <p:spPr>
          <a:xfrm>
            <a:off x="1981200" y="830279"/>
            <a:ext cx="14554200" cy="524503"/>
          </a:xfrm>
          <a:prstGeom prst="rect">
            <a:avLst/>
          </a:prstGeom>
          <a:solidFill>
            <a:srgbClr val="306B3A"/>
          </a:solidFill>
        </p:spPr>
        <p:txBody>
          <a:bodyPr vert="horz" wrap="square" lIns="0" tIns="3175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spcBef>
                <a:spcPts val="250"/>
              </a:spcBef>
            </a:pPr>
            <a:r>
              <a:rPr lang="en-US" sz="3200" b="1" spc="229" noProof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</a:t>
            </a:r>
            <a:r>
              <a:rPr lang="ru-RU" sz="3200" b="1" spc="22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КУРС  ГРУП</a:t>
            </a:r>
            <a:r>
              <a:rPr lang="uk-UA" sz="3200" b="1" spc="22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ru-RU" sz="3200" b="1" spc="22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3200" b="1" spc="229" noProof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 20-601 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Діаграма 8">
            <a:extLst>
              <a:ext uri="{FF2B5EF4-FFF2-40B4-BE49-F238E27FC236}">
                <a16:creationId xmlns:a16="http://schemas.microsoft.com/office/drawing/2014/main" id="{160B702A-FD1E-4708-A66B-53CFE6CEB5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148195"/>
              </p:ext>
            </p:extLst>
          </p:nvPr>
        </p:nvGraphicFramePr>
        <p:xfrm>
          <a:off x="2819400" y="2628900"/>
          <a:ext cx="111252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EE7C14-8CFA-4FD6-8022-8EB91F4E55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0" y="-91546"/>
            <a:ext cx="2320211" cy="198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03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D2A57392-C4B5-42EB-BEEF-D2C9C1DCB3D8}"/>
              </a:ext>
            </a:extLst>
          </p:cNvPr>
          <p:cNvSpPr txBox="1">
            <a:spLocks/>
          </p:cNvSpPr>
          <p:nvPr/>
        </p:nvSpPr>
        <p:spPr>
          <a:xfrm>
            <a:off x="1143000" y="232236"/>
            <a:ext cx="15604958" cy="524503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spcBef>
                <a:spcPts val="250"/>
              </a:spcBef>
            </a:pPr>
            <a:r>
              <a:rPr lang="ru-RU" sz="3200" b="1" spc="229" dirty="0">
                <a:solidFill>
                  <a:srgbClr val="306B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ПОКАЗНИКИ УСПІШНОСТІ ЗДОБУВАЧІВ </a:t>
            </a:r>
            <a:r>
              <a:rPr lang="uk-UA" sz="3200" b="1" spc="229" dirty="0">
                <a:solidFill>
                  <a:srgbClr val="306B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ДИСЦИПЛІНАМИ</a:t>
            </a:r>
            <a:endParaRPr lang="ru-RU" sz="3200" b="1" dirty="0">
              <a:solidFill>
                <a:srgbClr val="306B3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25CA5AC0-AE43-4C16-8CEC-04151C51719A}"/>
              </a:ext>
            </a:extLst>
          </p:cNvPr>
          <p:cNvSpPr/>
          <p:nvPr/>
        </p:nvSpPr>
        <p:spPr>
          <a:xfrm>
            <a:off x="17373600" y="93726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noProof="1">
                <a:solidFill>
                  <a:srgbClr val="242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</a:p>
        </p:txBody>
      </p:sp>
      <p:graphicFrame>
        <p:nvGraphicFramePr>
          <p:cNvPr id="9" name="Діаграма 8">
            <a:extLst>
              <a:ext uri="{FF2B5EF4-FFF2-40B4-BE49-F238E27FC236}">
                <a16:creationId xmlns:a16="http://schemas.microsoft.com/office/drawing/2014/main" id="{A46FF501-B987-44CC-B978-0BCFAD2594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6882289"/>
              </p:ext>
            </p:extLst>
          </p:nvPr>
        </p:nvGraphicFramePr>
        <p:xfrm>
          <a:off x="914400" y="1637876"/>
          <a:ext cx="16230600" cy="8416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586C55-AA02-461C-A7E5-520498C53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4847" y="-286688"/>
            <a:ext cx="2691814" cy="230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16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Офіс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Офіс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Офіс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Офіс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Офіс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Офіс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Офіс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Офіс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Офіс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Офіс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Офіс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Офіс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Офіс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Офіс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Офіс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Офіс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282</Words>
  <Application>Microsoft Macintosh PowerPoint</Application>
  <PresentationFormat>Произвольный</PresentationFormat>
  <Paragraphs>153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Tahoma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Університет, копия</dc:title>
  <dc:creator>Пользователь</dc:creator>
  <cp:lastModifiedBy>Microsoft Office User</cp:lastModifiedBy>
  <cp:revision>137</cp:revision>
  <dcterms:created xsi:type="dcterms:W3CDTF">2006-08-16T00:00:00Z</dcterms:created>
  <dcterms:modified xsi:type="dcterms:W3CDTF">2024-08-30T12:29:46Z</dcterms:modified>
  <dc:identifier>DAF0CDZ4B1Y</dc:identifier>
</cp:coreProperties>
</file>